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Montserrat Italics" charset="1" panose="000005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Now Bold" charset="1" panose="00000800000000000000"/>
      <p:regular r:id="rId34"/>
    </p:embeddedFont>
    <p:embeddedFont>
      <p:font typeface="Now" charset="1" panose="00000500000000000000"/>
      <p:regular r:id="rId35"/>
    </p:embeddedFont>
    <p:embeddedFont>
      <p:font typeface="Fredoka" charset="1" panose="02000000000000000000"/>
      <p:regular r:id="rId36"/>
    </p:embeddedFont>
    <p:embeddedFont>
      <p:font typeface="Montserrat Bold Italics" charset="1" panose="00000800000000000000"/>
      <p:regular r:id="rId37"/>
    </p:embeddedFont>
    <p:embeddedFont>
      <p:font typeface="Montserrat Classic Bold" charset="1" panose="00000800000000000000"/>
      <p:regular r:id="rId38"/>
    </p:embeddedFont>
    <p:embeddedFont>
      <p:font typeface="Poppins" charset="1" panose="00000500000000000000"/>
      <p:regular r:id="rId39"/>
    </p:embeddedFont>
    <p:embeddedFont>
      <p:font typeface="Poppins Bold" charset="1" panose="00000800000000000000"/>
      <p:regular r:id="rId40"/>
    </p:embeddedFont>
    <p:embeddedFont>
      <p:font typeface="Arimo Bold" charset="1" panose="020B070402020202020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9.png" Type="http://schemas.openxmlformats.org/officeDocument/2006/relationships/image"/><Relationship Id="rId15" Target="../media/image70.png" Type="http://schemas.openxmlformats.org/officeDocument/2006/relationships/image"/><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73.pn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7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74.png" Type="http://schemas.openxmlformats.org/officeDocument/2006/relationships/image"/><Relationship Id="rId15" Target="../media/image75.svg" Type="http://schemas.openxmlformats.org/officeDocument/2006/relationships/image"/><Relationship Id="rId16" Target="../media/image76.png" Type="http://schemas.openxmlformats.org/officeDocument/2006/relationships/image"/><Relationship Id="rId17" Target="../media/image77.svg" Type="http://schemas.openxmlformats.org/officeDocument/2006/relationships/image"/><Relationship Id="rId18" Target="../media/image78.png" Type="http://schemas.openxmlformats.org/officeDocument/2006/relationships/image"/><Relationship Id="rId19" Target="../media/image79.svg" Type="http://schemas.openxmlformats.org/officeDocument/2006/relationships/image"/><Relationship Id="rId2" Target="../media/image1.jpeg" Type="http://schemas.openxmlformats.org/officeDocument/2006/relationships/image"/><Relationship Id="rId20" Target="../media/image2.png" Type="http://schemas.openxmlformats.org/officeDocument/2006/relationships/image"/><Relationship Id="rId21" Target="../media/image3.sv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7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media/image64.png" Type="http://schemas.openxmlformats.org/officeDocument/2006/relationships/image"/><Relationship Id="rId12" Target="../media/image65.svg" Type="http://schemas.openxmlformats.org/officeDocument/2006/relationships/image"/><Relationship Id="rId13" Target="../media/image82.png" Type="http://schemas.openxmlformats.org/officeDocument/2006/relationships/image"/><Relationship Id="rId14" Target="../media/image83.pn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8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81.pn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6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84.png" Type="http://schemas.openxmlformats.org/officeDocument/2006/relationships/image"/><Relationship Id="rId14" Target="../media/image85.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86.png" Type="http://schemas.openxmlformats.org/officeDocument/2006/relationships/image"/><Relationship Id="rId19" Target="../media/image87.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84.png" Type="http://schemas.openxmlformats.org/officeDocument/2006/relationships/image"/><Relationship Id="rId15" Target="../media/image85.svg" Type="http://schemas.openxmlformats.org/officeDocument/2006/relationships/image"/><Relationship Id="rId16" Target="../media/image88.png" Type="http://schemas.openxmlformats.org/officeDocument/2006/relationships/image"/><Relationship Id="rId17" Target="../media/image89.png" Type="http://schemas.openxmlformats.org/officeDocument/2006/relationships/image"/><Relationship Id="rId18" Target="../media/image9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84.png" Type="http://schemas.openxmlformats.org/officeDocument/2006/relationships/image"/><Relationship Id="rId15" Target="../media/image85.svg" Type="http://schemas.openxmlformats.org/officeDocument/2006/relationships/image"/><Relationship Id="rId16" Target="../media/image91.png" Type="http://schemas.openxmlformats.org/officeDocument/2006/relationships/image"/><Relationship Id="rId17" Target="../media/image9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84.png" Type="http://schemas.openxmlformats.org/officeDocument/2006/relationships/image"/><Relationship Id="rId14" Target="../media/image85.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93.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3.png" Type="http://schemas.openxmlformats.org/officeDocument/2006/relationships/image"/><Relationship Id="rId13" Target="../media/image24.svg" Type="http://schemas.openxmlformats.org/officeDocument/2006/relationships/image"/><Relationship Id="rId14" Target="../media/image94.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jpeg" Type="http://schemas.openxmlformats.org/officeDocument/2006/relationships/image"/><Relationship Id="rId12" Target="../media/image21.jpeg" Type="http://schemas.openxmlformats.org/officeDocument/2006/relationships/image"/><Relationship Id="rId13" Target="../media/image22.jpeg" Type="http://schemas.openxmlformats.org/officeDocument/2006/relationships/image"/><Relationship Id="rId14" Target="../media/image8.png" Type="http://schemas.openxmlformats.org/officeDocument/2006/relationships/image"/><Relationship Id="rId15" Target="../media/image9.png" Type="http://schemas.openxmlformats.org/officeDocument/2006/relationships/image"/><Relationship Id="rId16" Target="../media/image10.pn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84.png" Type="http://schemas.openxmlformats.org/officeDocument/2006/relationships/image"/><Relationship Id="rId14" Target="../media/image85.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95.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6.png" Type="http://schemas.openxmlformats.org/officeDocument/2006/relationships/image"/><Relationship Id="rId2" Target="../media/image1.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9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98.png" Type="http://schemas.openxmlformats.org/officeDocument/2006/relationships/image"/><Relationship Id="rId13" Target="../media/image99.png" Type="http://schemas.openxmlformats.org/officeDocument/2006/relationships/image"/><Relationship Id="rId2" Target="../media/image1.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100.png" Type="http://schemas.openxmlformats.org/officeDocument/2006/relationships/image"/><Relationship Id="rId8" Target="../media/image101.svg" Type="http://schemas.openxmlformats.org/officeDocument/2006/relationships/image"/><Relationship Id="rId9" Target="../media/image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5.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84.png" Type="http://schemas.openxmlformats.org/officeDocument/2006/relationships/image"/><Relationship Id="rId14" Target="../media/image85.svg" Type="http://schemas.openxmlformats.org/officeDocument/2006/relationships/image"/><Relationship Id="rId15" Target="../media/image25.png" Type="http://schemas.openxmlformats.org/officeDocument/2006/relationships/image"/><Relationship Id="rId16" Target="../media/image26.svg" Type="http://schemas.openxmlformats.org/officeDocument/2006/relationships/image"/><Relationship Id="rId17" Target="../media/image106.png" Type="http://schemas.openxmlformats.org/officeDocument/2006/relationships/image"/><Relationship Id="rId18" Target="../media/image107.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02.png" Type="http://schemas.openxmlformats.org/officeDocument/2006/relationships/image"/><Relationship Id="rId8" Target="../media/image103.svg" Type="http://schemas.openxmlformats.org/officeDocument/2006/relationships/image"/><Relationship Id="rId9" Target="../media/image10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31.jpeg" Type="http://schemas.openxmlformats.org/officeDocument/2006/relationships/image"/><Relationship Id="rId14" Target="../media/image32.jpe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media/image35.png" Type="http://schemas.openxmlformats.org/officeDocument/2006/relationships/image"/><Relationship Id="rId18" Target="../media/image36.svg" Type="http://schemas.openxmlformats.org/officeDocument/2006/relationships/image"/><Relationship Id="rId19" Target="../media/image37.png" Type="http://schemas.openxmlformats.org/officeDocument/2006/relationships/image"/><Relationship Id="rId2" Target="../media/image1.jpeg" Type="http://schemas.openxmlformats.org/officeDocument/2006/relationships/image"/><Relationship Id="rId20" Target="../media/image8.png" Type="http://schemas.openxmlformats.org/officeDocument/2006/relationships/image"/><Relationship Id="rId21" Target="../media/image9.png" Type="http://schemas.openxmlformats.org/officeDocument/2006/relationships/image"/><Relationship Id="rId22" Target="../media/image1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46.pn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16" Target="../media/image47.png" Type="http://schemas.openxmlformats.org/officeDocument/2006/relationships/image"/><Relationship Id="rId17" Target="../media/image48.svg" Type="http://schemas.openxmlformats.org/officeDocument/2006/relationships/image"/><Relationship Id="rId18" Target="../media/image8.png" Type="http://schemas.openxmlformats.org/officeDocument/2006/relationships/image"/><Relationship Id="rId19" Target="../media/image9.png" Type="http://schemas.openxmlformats.org/officeDocument/2006/relationships/image"/><Relationship Id="rId2" Target="../media/image1.jpeg" Type="http://schemas.openxmlformats.org/officeDocument/2006/relationships/image"/><Relationship Id="rId20" Target="../media/image10.pn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11" Target="../media/image44.png" Type="http://schemas.openxmlformats.org/officeDocument/2006/relationships/image"/><Relationship Id="rId12" Target="../media/image45.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49.jpeg" Type="http://schemas.openxmlformats.org/officeDocument/2006/relationships/image"/><Relationship Id="rId16" Target="../media/image50.jpeg" Type="http://schemas.openxmlformats.org/officeDocument/2006/relationships/image"/><Relationship Id="rId17" Target="../media/image8.png" Type="http://schemas.openxmlformats.org/officeDocument/2006/relationships/image"/><Relationship Id="rId18" Target="../media/image9.png" Type="http://schemas.openxmlformats.org/officeDocument/2006/relationships/image"/><Relationship Id="rId19" Target="../media/image10.png" Type="http://schemas.openxmlformats.org/officeDocument/2006/relationships/image"/><Relationship Id="rId2" Target="../media/image1.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55.png" Type="http://schemas.openxmlformats.org/officeDocument/2006/relationships/image"/><Relationship Id="rId14" Target="../media/image56.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57.png" Type="http://schemas.openxmlformats.org/officeDocument/2006/relationships/image"/><Relationship Id="rId19" Target="../media/image58.png" Type="http://schemas.openxmlformats.org/officeDocument/2006/relationships/image"/><Relationship Id="rId2" Target="../media/image1.jpeg" Type="http://schemas.openxmlformats.org/officeDocument/2006/relationships/image"/><Relationship Id="rId20" Target="../media/image59.svg" Type="http://schemas.openxmlformats.org/officeDocument/2006/relationships/image"/><Relationship Id="rId21" Target="../media/image60.png" Type="http://schemas.openxmlformats.org/officeDocument/2006/relationships/image"/><Relationship Id="rId22" Target="../media/image61.sv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6.png" Type="http://schemas.openxmlformats.org/officeDocument/2006/relationships/image"/><Relationship Id="rId15" Target="../media/image67.png" Type="http://schemas.openxmlformats.org/officeDocument/2006/relationships/image"/><Relationship Id="rId16" Target="../media/image68.svg" Type="http://schemas.openxmlformats.org/officeDocument/2006/relationships/image"/><Relationship Id="rId17" Target="https://www.ebi.ac.uk/chembl/" TargetMode="External" Type="http://schemas.openxmlformats.org/officeDocument/2006/relationships/hyperlink"/><Relationship Id="rId2" Target="../media/image1.jpeg" Type="http://schemas.openxmlformats.org/officeDocument/2006/relationships/image"/><Relationship Id="rId3" Target="../media/image62.png" Type="http://schemas.openxmlformats.org/officeDocument/2006/relationships/image"/><Relationship Id="rId4" Target="../media/image6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616808" y="82296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29010">
            <a:off x="16024937" y="4501894"/>
            <a:ext cx="1928160" cy="6711949"/>
          </a:xfrm>
          <a:custGeom>
            <a:avLst/>
            <a:gdLst/>
            <a:ahLst/>
            <a:cxnLst/>
            <a:rect r="r" b="b" t="t" l="l"/>
            <a:pathLst>
              <a:path h="6711949" w="1928160">
                <a:moveTo>
                  <a:pt x="0" y="0"/>
                </a:moveTo>
                <a:lnTo>
                  <a:pt x="1928160" y="0"/>
                </a:lnTo>
                <a:lnTo>
                  <a:pt x="1928160" y="6711949"/>
                </a:lnTo>
                <a:lnTo>
                  <a:pt x="0" y="6711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183704" y="7026212"/>
            <a:ext cx="4102444" cy="649683"/>
          </a:xfrm>
          <a:prstGeom prst="rect">
            <a:avLst/>
          </a:prstGeom>
        </p:spPr>
        <p:txBody>
          <a:bodyPr anchor="t" rtlCol="false" tIns="0" lIns="0" bIns="0" rIns="0">
            <a:spAutoFit/>
          </a:bodyPr>
          <a:lstStyle/>
          <a:p>
            <a:pPr algn="ctr" marL="0" indent="0" lvl="0">
              <a:lnSpc>
                <a:spcPts val="5199"/>
              </a:lnSpc>
              <a:spcBef>
                <a:spcPct val="0"/>
              </a:spcBef>
            </a:pPr>
            <a:r>
              <a:rPr lang="en-US" sz="4369" i="true" strike="noStrike" u="none">
                <a:solidFill>
                  <a:srgbClr val="000000"/>
                </a:solidFill>
                <a:latin typeface="Montserrat Italics"/>
                <a:ea typeface="Montserrat Italics"/>
                <a:cs typeface="Montserrat Italics"/>
                <a:sym typeface="Montserrat Italics"/>
              </a:rPr>
              <a:t>Kelompok 2 </a:t>
            </a:r>
          </a:p>
        </p:txBody>
      </p:sp>
      <p:sp>
        <p:nvSpPr>
          <p:cNvPr name="Freeform 6" id="6"/>
          <p:cNvSpPr/>
          <p:nvPr/>
        </p:nvSpPr>
        <p:spPr>
          <a:xfrm flipH="false" flipV="false" rot="-4081297">
            <a:off x="25588" y="8290419"/>
            <a:ext cx="1609020" cy="2969668"/>
          </a:xfrm>
          <a:custGeom>
            <a:avLst/>
            <a:gdLst/>
            <a:ahLst/>
            <a:cxnLst/>
            <a:rect r="r" b="b" t="t" l="l"/>
            <a:pathLst>
              <a:path h="2969668" w="1609020">
                <a:moveTo>
                  <a:pt x="0" y="0"/>
                </a:moveTo>
                <a:lnTo>
                  <a:pt x="1609021" y="0"/>
                </a:lnTo>
                <a:lnTo>
                  <a:pt x="1609021" y="2969669"/>
                </a:lnTo>
                <a:lnTo>
                  <a:pt x="0" y="29696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168622" y="2505216"/>
            <a:ext cx="12132608" cy="3616120"/>
          </a:xfrm>
          <a:prstGeom prst="rect">
            <a:avLst/>
          </a:prstGeom>
        </p:spPr>
        <p:txBody>
          <a:bodyPr anchor="t" rtlCol="false" tIns="0" lIns="0" bIns="0" rIns="0">
            <a:spAutoFit/>
          </a:bodyPr>
          <a:lstStyle/>
          <a:p>
            <a:pPr algn="ctr">
              <a:lnSpc>
                <a:spcPts val="5758"/>
              </a:lnSpc>
            </a:pPr>
            <a:r>
              <a:rPr lang="en-US" sz="4838">
                <a:solidFill>
                  <a:srgbClr val="000000"/>
                </a:solidFill>
                <a:latin typeface="Montserrat"/>
                <a:ea typeface="Montserrat"/>
                <a:cs typeface="Montserrat"/>
                <a:sym typeface="Montserrat"/>
              </a:rPr>
              <a:t>Implementasi Random Forest Untuk Klasifikasi &amp; Menganalisis Aktivasi AMPK (</a:t>
            </a:r>
            <a:r>
              <a:rPr lang="en-US" sz="4838" i="true">
                <a:solidFill>
                  <a:srgbClr val="000000"/>
                </a:solidFill>
                <a:latin typeface="Montserrat Italics"/>
                <a:ea typeface="Montserrat Italics"/>
                <a:cs typeface="Montserrat Italics"/>
                <a:sym typeface="Montserrat Italics"/>
              </a:rPr>
              <a:t>AMP-Activated Protein Kinase</a:t>
            </a:r>
            <a:r>
              <a:rPr lang="en-US" sz="4838">
                <a:solidFill>
                  <a:srgbClr val="000000"/>
                </a:solidFill>
                <a:latin typeface="Montserrat"/>
                <a:ea typeface="Montserrat"/>
                <a:cs typeface="Montserrat"/>
                <a:sym typeface="Montserrat"/>
              </a:rPr>
              <a:t>) Pada Metabolisme &amp; Penyakit Metabolik</a:t>
            </a:r>
          </a:p>
        </p:txBody>
      </p:sp>
      <p:grpSp>
        <p:nvGrpSpPr>
          <p:cNvPr name="Group 8" id="8"/>
          <p:cNvGrpSpPr/>
          <p:nvPr/>
        </p:nvGrpSpPr>
        <p:grpSpPr>
          <a:xfrm rot="0">
            <a:off x="6972964" y="186479"/>
            <a:ext cx="4052180" cy="1307119"/>
            <a:chOff x="0" y="0"/>
            <a:chExt cx="5402906" cy="1742825"/>
          </a:xfrm>
        </p:grpSpPr>
        <p:sp>
          <p:nvSpPr>
            <p:cNvPr name="Freeform 9" id="9"/>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10" id="10"/>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11" id="11"/>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2" id="12"/>
          <p:cNvGrpSpPr/>
          <p:nvPr/>
        </p:nvGrpSpPr>
        <p:grpSpPr>
          <a:xfrm rot="0">
            <a:off x="6888832" y="1651032"/>
            <a:ext cx="4314609" cy="116941"/>
            <a:chOff x="0" y="0"/>
            <a:chExt cx="1389515" cy="37661"/>
          </a:xfrm>
        </p:grpSpPr>
        <p:sp>
          <p:nvSpPr>
            <p:cNvPr name="Freeform 13" id="13"/>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4" id="14"/>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9004995" y="5579111"/>
            <a:ext cx="156383" cy="4713898"/>
            <a:chOff x="0" y="0"/>
            <a:chExt cx="41187" cy="1241520"/>
          </a:xfrm>
        </p:grpSpPr>
        <p:sp>
          <p:nvSpPr>
            <p:cNvPr name="Freeform 16" id="16"/>
            <p:cNvSpPr/>
            <p:nvPr/>
          </p:nvSpPr>
          <p:spPr>
            <a:xfrm flipH="false" flipV="false" rot="0">
              <a:off x="0" y="0"/>
              <a:ext cx="41187" cy="1241520"/>
            </a:xfrm>
            <a:custGeom>
              <a:avLst/>
              <a:gdLst/>
              <a:ahLst/>
              <a:cxnLst/>
              <a:rect r="r" b="b" t="t" l="l"/>
              <a:pathLst>
                <a:path h="1241520" w="41187">
                  <a:moveTo>
                    <a:pt x="0" y="0"/>
                  </a:moveTo>
                  <a:lnTo>
                    <a:pt x="41187" y="0"/>
                  </a:lnTo>
                  <a:lnTo>
                    <a:pt x="41187" y="1241520"/>
                  </a:lnTo>
                  <a:lnTo>
                    <a:pt x="0" y="1241520"/>
                  </a:lnTo>
                  <a:close/>
                </a:path>
              </a:pathLst>
            </a:custGeom>
            <a:solidFill>
              <a:srgbClr val="F9B314"/>
            </a:solidFill>
          </p:spPr>
        </p:sp>
        <p:sp>
          <p:nvSpPr>
            <p:cNvPr name="TextBox 17" id="17"/>
            <p:cNvSpPr txBox="true"/>
            <p:nvPr/>
          </p:nvSpPr>
          <p:spPr>
            <a:xfrm>
              <a:off x="0" y="-38100"/>
              <a:ext cx="41187" cy="127962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949914">
            <a:off x="-1279383" y="9021802"/>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6070">
            <a:off x="-2429057" y="-1471342"/>
            <a:ext cx="4858114" cy="3916854"/>
          </a:xfrm>
          <a:custGeom>
            <a:avLst/>
            <a:gdLst/>
            <a:ahLst/>
            <a:cxnLst/>
            <a:rect r="r" b="b" t="t" l="l"/>
            <a:pathLst>
              <a:path h="3916854" w="4858114">
                <a:moveTo>
                  <a:pt x="0" y="0"/>
                </a:moveTo>
                <a:lnTo>
                  <a:pt x="4858114" y="0"/>
                </a:lnTo>
                <a:lnTo>
                  <a:pt x="4858114" y="3916854"/>
                </a:lnTo>
                <a:lnTo>
                  <a:pt x="0" y="3916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392049">
            <a:off x="-210802" y="-523908"/>
            <a:ext cx="1292161" cy="2384860"/>
          </a:xfrm>
          <a:custGeom>
            <a:avLst/>
            <a:gdLst/>
            <a:ahLst/>
            <a:cxnLst/>
            <a:rect r="r" b="b" t="t" l="l"/>
            <a:pathLst>
              <a:path h="2384860" w="1292161">
                <a:moveTo>
                  <a:pt x="0" y="0"/>
                </a:moveTo>
                <a:lnTo>
                  <a:pt x="1292160" y="0"/>
                </a:lnTo>
                <a:lnTo>
                  <a:pt x="1292160" y="2384860"/>
                </a:lnTo>
                <a:lnTo>
                  <a:pt x="0" y="2384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3794" y="2596068"/>
            <a:ext cx="5041004" cy="96405"/>
            <a:chOff x="0" y="0"/>
            <a:chExt cx="1623449" cy="31047"/>
          </a:xfrm>
        </p:grpSpPr>
        <p:sp>
          <p:nvSpPr>
            <p:cNvPr name="Freeform 8" id="8"/>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9" id="9"/>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2964" y="186479"/>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51032"/>
            <a:ext cx="4314609" cy="116941"/>
            <a:chOff x="0" y="0"/>
            <a:chExt cx="1389515" cy="37661"/>
          </a:xfrm>
        </p:grpSpPr>
        <p:sp>
          <p:nvSpPr>
            <p:cNvPr name="Freeform 15" id="1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6" id="1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322335" y="2968698"/>
            <a:ext cx="10284312" cy="3663786"/>
          </a:xfrm>
          <a:custGeom>
            <a:avLst/>
            <a:gdLst/>
            <a:ahLst/>
            <a:cxnLst/>
            <a:rect r="r" b="b" t="t" l="l"/>
            <a:pathLst>
              <a:path h="3663786" w="10284312">
                <a:moveTo>
                  <a:pt x="0" y="0"/>
                </a:moveTo>
                <a:lnTo>
                  <a:pt x="10284311" y="0"/>
                </a:lnTo>
                <a:lnTo>
                  <a:pt x="10284311" y="3663786"/>
                </a:lnTo>
                <a:lnTo>
                  <a:pt x="0" y="3663786"/>
                </a:lnTo>
                <a:lnTo>
                  <a:pt x="0" y="0"/>
                </a:lnTo>
                <a:close/>
              </a:path>
            </a:pathLst>
          </a:custGeom>
          <a:blipFill>
            <a:blip r:embed="rId14"/>
            <a:stretch>
              <a:fillRect l="0" t="0" r="0" b="0"/>
            </a:stretch>
          </a:blipFill>
        </p:spPr>
      </p:sp>
      <p:sp>
        <p:nvSpPr>
          <p:cNvPr name="Freeform 18" id="18"/>
          <p:cNvSpPr/>
          <p:nvPr/>
        </p:nvSpPr>
        <p:spPr>
          <a:xfrm flipH="false" flipV="false" rot="0">
            <a:off x="3987268" y="6813459"/>
            <a:ext cx="12688505" cy="2283931"/>
          </a:xfrm>
          <a:custGeom>
            <a:avLst/>
            <a:gdLst/>
            <a:ahLst/>
            <a:cxnLst/>
            <a:rect r="r" b="b" t="t" l="l"/>
            <a:pathLst>
              <a:path h="2283931" w="12688505">
                <a:moveTo>
                  <a:pt x="0" y="0"/>
                </a:moveTo>
                <a:lnTo>
                  <a:pt x="12688505" y="0"/>
                </a:lnTo>
                <a:lnTo>
                  <a:pt x="12688505" y="2283931"/>
                </a:lnTo>
                <a:lnTo>
                  <a:pt x="0" y="2283931"/>
                </a:lnTo>
                <a:lnTo>
                  <a:pt x="0" y="0"/>
                </a:lnTo>
                <a:close/>
              </a:path>
            </a:pathLst>
          </a:custGeom>
          <a:blipFill>
            <a:blip r:embed="rId15"/>
            <a:stretch>
              <a:fillRect l="0" t="0" r="0" b="0"/>
            </a:stretch>
          </a:blipFill>
        </p:spPr>
      </p:sp>
      <p:sp>
        <p:nvSpPr>
          <p:cNvPr name="TextBox 19" id="19"/>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Dataset</a:t>
            </a:r>
          </a:p>
        </p:txBody>
      </p:sp>
      <p:sp>
        <p:nvSpPr>
          <p:cNvPr name="TextBox 20" id="20"/>
          <p:cNvSpPr txBox="true"/>
          <p:nvPr/>
        </p:nvSpPr>
        <p:spPr>
          <a:xfrm rot="0">
            <a:off x="6464490" y="9230740"/>
            <a:ext cx="4768491" cy="455295"/>
          </a:xfrm>
          <a:prstGeom prst="rect">
            <a:avLst/>
          </a:prstGeom>
        </p:spPr>
        <p:txBody>
          <a:bodyPr anchor="t" rtlCol="false" tIns="0" lIns="0" bIns="0" rIns="0">
            <a:spAutoFit/>
          </a:bodyPr>
          <a:lstStyle/>
          <a:p>
            <a:pPr algn="ctr">
              <a:lnSpc>
                <a:spcPts val="3779"/>
              </a:lnSpc>
            </a:pPr>
            <a:r>
              <a:rPr lang="en-US" b="true" sz="2699">
                <a:solidFill>
                  <a:srgbClr val="F9D047"/>
                </a:solidFill>
                <a:latin typeface="Montserrat Classic Bold"/>
                <a:ea typeface="Montserrat Classic Bold"/>
                <a:cs typeface="Montserrat Classic Bold"/>
                <a:sym typeface="Montserrat Classic Bold"/>
              </a:rPr>
              <a:t>Visualisasi  Dataset AMPK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92501" y="8895024"/>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3297509" y="-1421539"/>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5028" y="-715958"/>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845284">
            <a:off x="-186137" y="829053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3794" y="2596068"/>
            <a:ext cx="5041004" cy="96405"/>
            <a:chOff x="0" y="0"/>
            <a:chExt cx="1623449" cy="31047"/>
          </a:xfrm>
        </p:grpSpPr>
        <p:sp>
          <p:nvSpPr>
            <p:cNvPr name="Freeform 8" id="8"/>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9" id="9"/>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2964" y="186479"/>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51032"/>
            <a:ext cx="4314609" cy="116941"/>
            <a:chOff x="0" y="0"/>
            <a:chExt cx="1389515" cy="37661"/>
          </a:xfrm>
        </p:grpSpPr>
        <p:sp>
          <p:nvSpPr>
            <p:cNvPr name="Freeform 15" id="1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6" id="1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136157" y="2412938"/>
            <a:ext cx="12088958" cy="8076141"/>
          </a:xfrm>
          <a:custGeom>
            <a:avLst/>
            <a:gdLst/>
            <a:ahLst/>
            <a:cxnLst/>
            <a:rect r="r" b="b" t="t" l="l"/>
            <a:pathLst>
              <a:path h="8076141" w="12088958">
                <a:moveTo>
                  <a:pt x="0" y="0"/>
                </a:moveTo>
                <a:lnTo>
                  <a:pt x="12088958" y="0"/>
                </a:lnTo>
                <a:lnTo>
                  <a:pt x="12088958" y="8076140"/>
                </a:lnTo>
                <a:lnTo>
                  <a:pt x="0" y="8076140"/>
                </a:lnTo>
                <a:lnTo>
                  <a:pt x="0" y="0"/>
                </a:lnTo>
                <a:close/>
              </a:path>
            </a:pathLst>
          </a:custGeom>
          <a:blipFill>
            <a:blip r:embed="rId14"/>
            <a:stretch>
              <a:fillRect l="0" t="-1548" r="0" b="-1548"/>
            </a:stretch>
          </a:blipFill>
        </p:spPr>
      </p:sp>
      <p:sp>
        <p:nvSpPr>
          <p:cNvPr name="TextBox 18" id="18"/>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Flowchart</a:t>
            </a:r>
          </a:p>
        </p:txBody>
      </p:sp>
      <p:sp>
        <p:nvSpPr>
          <p:cNvPr name="Freeform 19" id="19"/>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92501" y="8895024"/>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3297509" y="-1421539"/>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5028" y="-715958"/>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845284">
            <a:off x="-186137" y="829053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3794" y="2596068"/>
            <a:ext cx="5041004" cy="96405"/>
            <a:chOff x="0" y="0"/>
            <a:chExt cx="1623449" cy="31047"/>
          </a:xfrm>
        </p:grpSpPr>
        <p:sp>
          <p:nvSpPr>
            <p:cNvPr name="Freeform 8" id="8"/>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9" id="9"/>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2964" y="186479"/>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51032"/>
            <a:ext cx="4314609" cy="116941"/>
            <a:chOff x="0" y="0"/>
            <a:chExt cx="1389515" cy="37661"/>
          </a:xfrm>
        </p:grpSpPr>
        <p:sp>
          <p:nvSpPr>
            <p:cNvPr name="Freeform 15" id="1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6" id="1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915467" y="3312675"/>
            <a:ext cx="1852522" cy="1974502"/>
          </a:xfrm>
          <a:custGeom>
            <a:avLst/>
            <a:gdLst/>
            <a:ahLst/>
            <a:cxnLst/>
            <a:rect r="r" b="b" t="t" l="l"/>
            <a:pathLst>
              <a:path h="1974502" w="1852522">
                <a:moveTo>
                  <a:pt x="0" y="0"/>
                </a:moveTo>
                <a:lnTo>
                  <a:pt x="1852522" y="0"/>
                </a:lnTo>
                <a:lnTo>
                  <a:pt x="1852522" y="1974502"/>
                </a:lnTo>
                <a:lnTo>
                  <a:pt x="0" y="19745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8" id="18"/>
          <p:cNvGrpSpPr/>
          <p:nvPr/>
        </p:nvGrpSpPr>
        <p:grpSpPr>
          <a:xfrm rot="0">
            <a:off x="3116782" y="3117955"/>
            <a:ext cx="6843441" cy="2363942"/>
            <a:chOff x="0" y="0"/>
            <a:chExt cx="9124588" cy="3151923"/>
          </a:xfrm>
        </p:grpSpPr>
        <p:grpSp>
          <p:nvGrpSpPr>
            <p:cNvPr name="Group 19" id="19"/>
            <p:cNvGrpSpPr/>
            <p:nvPr/>
          </p:nvGrpSpPr>
          <p:grpSpPr>
            <a:xfrm rot="0">
              <a:off x="0" y="0"/>
              <a:ext cx="9124588" cy="3151923"/>
              <a:chOff x="0" y="0"/>
              <a:chExt cx="3344169" cy="1155182"/>
            </a:xfrm>
          </p:grpSpPr>
          <p:sp>
            <p:nvSpPr>
              <p:cNvPr name="Freeform 20" id="20"/>
              <p:cNvSpPr/>
              <p:nvPr/>
            </p:nvSpPr>
            <p:spPr>
              <a:xfrm flipH="false" flipV="false" rot="0">
                <a:off x="0" y="0"/>
                <a:ext cx="3344169" cy="1155182"/>
              </a:xfrm>
              <a:custGeom>
                <a:avLst/>
                <a:gdLst/>
                <a:ahLst/>
                <a:cxnLst/>
                <a:rect r="r" b="b" t="t" l="l"/>
                <a:pathLst>
                  <a:path h="1155182" w="3344169">
                    <a:moveTo>
                      <a:pt x="50446" y="0"/>
                    </a:moveTo>
                    <a:lnTo>
                      <a:pt x="3293724" y="0"/>
                    </a:lnTo>
                    <a:cubicBezTo>
                      <a:pt x="3307102" y="0"/>
                      <a:pt x="3319934" y="5315"/>
                      <a:pt x="3329394" y="14775"/>
                    </a:cubicBezTo>
                    <a:cubicBezTo>
                      <a:pt x="3338854" y="24236"/>
                      <a:pt x="3344169" y="37067"/>
                      <a:pt x="3344169" y="50446"/>
                    </a:cubicBezTo>
                    <a:lnTo>
                      <a:pt x="3344169" y="1104737"/>
                    </a:lnTo>
                    <a:cubicBezTo>
                      <a:pt x="3344169" y="1118116"/>
                      <a:pt x="3338854" y="1130947"/>
                      <a:pt x="3329394" y="1140407"/>
                    </a:cubicBezTo>
                    <a:cubicBezTo>
                      <a:pt x="3319934" y="1149868"/>
                      <a:pt x="3307102" y="1155182"/>
                      <a:pt x="3293724" y="1155182"/>
                    </a:cubicBezTo>
                    <a:lnTo>
                      <a:pt x="50446" y="1155182"/>
                    </a:lnTo>
                    <a:cubicBezTo>
                      <a:pt x="37067" y="1155182"/>
                      <a:pt x="24236" y="1149868"/>
                      <a:pt x="14775" y="1140407"/>
                    </a:cubicBezTo>
                    <a:cubicBezTo>
                      <a:pt x="5315" y="1130947"/>
                      <a:pt x="0" y="1118116"/>
                      <a:pt x="0" y="1104737"/>
                    </a:cubicBezTo>
                    <a:lnTo>
                      <a:pt x="0" y="50446"/>
                    </a:lnTo>
                    <a:cubicBezTo>
                      <a:pt x="0" y="37067"/>
                      <a:pt x="5315" y="24236"/>
                      <a:pt x="14775" y="14775"/>
                    </a:cubicBezTo>
                    <a:cubicBezTo>
                      <a:pt x="24236" y="5315"/>
                      <a:pt x="37067" y="0"/>
                      <a:pt x="50446" y="0"/>
                    </a:cubicBezTo>
                    <a:close/>
                  </a:path>
                </a:pathLst>
              </a:custGeom>
              <a:solidFill>
                <a:srgbClr val="E26F6F"/>
              </a:solidFill>
              <a:ln cap="rnd">
                <a:noFill/>
                <a:prstDash val="solid"/>
                <a:round/>
              </a:ln>
            </p:spPr>
          </p:sp>
          <p:sp>
            <p:nvSpPr>
              <p:cNvPr name="TextBox 21" id="21"/>
              <p:cNvSpPr txBox="true"/>
              <p:nvPr/>
            </p:nvSpPr>
            <p:spPr>
              <a:xfrm>
                <a:off x="0" y="-133350"/>
                <a:ext cx="3344169" cy="1288532"/>
              </a:xfrm>
              <a:prstGeom prst="rect">
                <a:avLst/>
              </a:prstGeom>
            </p:spPr>
            <p:txBody>
              <a:bodyPr anchor="ctr" rtlCol="false" tIns="43213" lIns="43213" bIns="43213" rIns="43213"/>
              <a:lstStyle/>
              <a:p>
                <a:pPr algn="ctr">
                  <a:lnSpc>
                    <a:spcPts val="4200"/>
                  </a:lnSpc>
                  <a:spcBef>
                    <a:spcPct val="0"/>
                  </a:spcBef>
                </a:pPr>
              </a:p>
            </p:txBody>
          </p:sp>
        </p:grpSp>
        <p:sp>
          <p:nvSpPr>
            <p:cNvPr name="TextBox 22" id="22"/>
            <p:cNvSpPr txBox="true"/>
            <p:nvPr/>
          </p:nvSpPr>
          <p:spPr>
            <a:xfrm rot="0">
              <a:off x="304675" y="324514"/>
              <a:ext cx="8515237" cy="2464794"/>
            </a:xfrm>
            <a:prstGeom prst="rect">
              <a:avLst/>
            </a:prstGeom>
          </p:spPr>
          <p:txBody>
            <a:bodyPr anchor="t" rtlCol="false" tIns="0" lIns="0" bIns="0" rIns="0">
              <a:spAutoFit/>
            </a:bodyPr>
            <a:lstStyle/>
            <a:p>
              <a:pPr algn="just" marL="0" indent="0" lvl="0">
                <a:lnSpc>
                  <a:spcPts val="2964"/>
                </a:lnSpc>
                <a:spcBef>
                  <a:spcPct val="0"/>
                </a:spcBef>
              </a:pPr>
              <a:r>
                <a:rPr lang="en-US" b="true" sz="2117" i="true">
                  <a:solidFill>
                    <a:srgbClr val="000000"/>
                  </a:solidFill>
                  <a:latin typeface="Montserrat Bold Italics"/>
                  <a:ea typeface="Montserrat Bold Italics"/>
                  <a:cs typeface="Montserrat Bold Italics"/>
                  <a:sym typeface="Montserrat Bold Italics"/>
                </a:rPr>
                <a:t>Fingerprint</a:t>
              </a:r>
              <a:r>
                <a:rPr lang="en-US" sz="2117">
                  <a:solidFill>
                    <a:srgbClr val="000000"/>
                  </a:solidFill>
                  <a:latin typeface="Montserrat"/>
                  <a:ea typeface="Montserrat"/>
                  <a:cs typeface="Montserrat"/>
                  <a:sym typeface="Montserrat"/>
                </a:rPr>
                <a:t> adalah teknik analisis untuk mengidentifikasi individu berdasarkan pola unik urutan DNA mereka. Pola ini tercipta dari variasi jumlah dan urutan basa nitrogen, sehingga berfungsi sebagai "sidik jari" genetik.</a:t>
              </a:r>
            </a:p>
          </p:txBody>
        </p:sp>
      </p:grpSp>
      <p:grpSp>
        <p:nvGrpSpPr>
          <p:cNvPr name="Group 23" id="23"/>
          <p:cNvGrpSpPr/>
          <p:nvPr/>
        </p:nvGrpSpPr>
        <p:grpSpPr>
          <a:xfrm rot="0">
            <a:off x="3983839" y="5758122"/>
            <a:ext cx="5978250" cy="3500178"/>
            <a:chOff x="0" y="0"/>
            <a:chExt cx="3294533" cy="1928901"/>
          </a:xfrm>
        </p:grpSpPr>
        <p:sp>
          <p:nvSpPr>
            <p:cNvPr name="Freeform 24" id="24"/>
            <p:cNvSpPr/>
            <p:nvPr/>
          </p:nvSpPr>
          <p:spPr>
            <a:xfrm flipH="false" flipV="false" rot="0">
              <a:off x="0" y="0"/>
              <a:ext cx="3294533" cy="1928901"/>
            </a:xfrm>
            <a:custGeom>
              <a:avLst/>
              <a:gdLst/>
              <a:ahLst/>
              <a:cxnLst/>
              <a:rect r="r" b="b" t="t" l="l"/>
              <a:pathLst>
                <a:path h="1928901" w="3294533">
                  <a:moveTo>
                    <a:pt x="66046" y="0"/>
                  </a:moveTo>
                  <a:lnTo>
                    <a:pt x="3228488" y="0"/>
                  </a:lnTo>
                  <a:cubicBezTo>
                    <a:pt x="3246004" y="0"/>
                    <a:pt x="3262803" y="6958"/>
                    <a:pt x="3275189" y="19344"/>
                  </a:cubicBezTo>
                  <a:cubicBezTo>
                    <a:pt x="3287575" y="31730"/>
                    <a:pt x="3294533" y="48529"/>
                    <a:pt x="3294533" y="66046"/>
                  </a:cubicBezTo>
                  <a:lnTo>
                    <a:pt x="3294533" y="1862855"/>
                  </a:lnTo>
                  <a:cubicBezTo>
                    <a:pt x="3294533" y="1899331"/>
                    <a:pt x="3264964" y="1928901"/>
                    <a:pt x="3228488" y="1928901"/>
                  </a:cubicBezTo>
                  <a:lnTo>
                    <a:pt x="66046" y="1928901"/>
                  </a:lnTo>
                  <a:cubicBezTo>
                    <a:pt x="29570" y="1928901"/>
                    <a:pt x="0" y="1899331"/>
                    <a:pt x="0" y="1862855"/>
                  </a:cubicBezTo>
                  <a:lnTo>
                    <a:pt x="0" y="66046"/>
                  </a:lnTo>
                  <a:cubicBezTo>
                    <a:pt x="0" y="29570"/>
                    <a:pt x="29570" y="0"/>
                    <a:pt x="66046" y="0"/>
                  </a:cubicBezTo>
                  <a:close/>
                </a:path>
              </a:pathLst>
            </a:custGeom>
            <a:solidFill>
              <a:srgbClr val="00AD9C"/>
            </a:solidFill>
            <a:ln cap="rnd">
              <a:noFill/>
              <a:prstDash val="solid"/>
              <a:round/>
            </a:ln>
          </p:spPr>
        </p:sp>
        <p:sp>
          <p:nvSpPr>
            <p:cNvPr name="TextBox 25" id="25"/>
            <p:cNvSpPr txBox="true"/>
            <p:nvPr/>
          </p:nvSpPr>
          <p:spPr>
            <a:xfrm>
              <a:off x="0" y="-247650"/>
              <a:ext cx="3294533" cy="2176551"/>
            </a:xfrm>
            <a:prstGeom prst="rect">
              <a:avLst/>
            </a:prstGeom>
          </p:spPr>
          <p:txBody>
            <a:bodyPr anchor="ctr" rtlCol="false" tIns="33503" lIns="33503" bIns="33503" rIns="33503"/>
            <a:lstStyle/>
            <a:p>
              <a:pPr algn="ctr" marL="0" indent="0" lvl="0">
                <a:lnSpc>
                  <a:spcPts val="7904"/>
                </a:lnSpc>
                <a:spcBef>
                  <a:spcPct val="0"/>
                </a:spcBef>
              </a:pPr>
            </a:p>
          </p:txBody>
        </p:sp>
      </p:grpSp>
      <p:sp>
        <p:nvSpPr>
          <p:cNvPr name="Freeform 26" id="26"/>
          <p:cNvSpPr/>
          <p:nvPr/>
        </p:nvSpPr>
        <p:spPr>
          <a:xfrm flipH="false" flipV="false" rot="0">
            <a:off x="752020" y="6101022"/>
            <a:ext cx="2962276" cy="1502682"/>
          </a:xfrm>
          <a:custGeom>
            <a:avLst/>
            <a:gdLst/>
            <a:ahLst/>
            <a:cxnLst/>
            <a:rect r="r" b="b" t="t" l="l"/>
            <a:pathLst>
              <a:path h="1502682" w="2962276">
                <a:moveTo>
                  <a:pt x="0" y="0"/>
                </a:moveTo>
                <a:lnTo>
                  <a:pt x="2962276" y="0"/>
                </a:lnTo>
                <a:lnTo>
                  <a:pt x="2962276" y="1502682"/>
                </a:lnTo>
                <a:lnTo>
                  <a:pt x="0" y="15026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7" id="27"/>
          <p:cNvGrpSpPr/>
          <p:nvPr/>
        </p:nvGrpSpPr>
        <p:grpSpPr>
          <a:xfrm rot="0">
            <a:off x="11203441" y="5902905"/>
            <a:ext cx="5679893" cy="3210613"/>
            <a:chOff x="0" y="0"/>
            <a:chExt cx="7573190" cy="4280817"/>
          </a:xfrm>
        </p:grpSpPr>
        <p:grpSp>
          <p:nvGrpSpPr>
            <p:cNvPr name="Group 28" id="28"/>
            <p:cNvGrpSpPr/>
            <p:nvPr/>
          </p:nvGrpSpPr>
          <p:grpSpPr>
            <a:xfrm rot="0">
              <a:off x="0" y="0"/>
              <a:ext cx="7573190" cy="4280817"/>
              <a:chOff x="0" y="0"/>
              <a:chExt cx="3699666" cy="2091271"/>
            </a:xfrm>
          </p:grpSpPr>
          <p:sp>
            <p:nvSpPr>
              <p:cNvPr name="Freeform 29" id="29"/>
              <p:cNvSpPr/>
              <p:nvPr/>
            </p:nvSpPr>
            <p:spPr>
              <a:xfrm flipH="false" flipV="false" rot="0">
                <a:off x="0" y="0"/>
                <a:ext cx="3699666" cy="2091271"/>
              </a:xfrm>
              <a:custGeom>
                <a:avLst/>
                <a:gdLst/>
                <a:ahLst/>
                <a:cxnLst/>
                <a:rect r="r" b="b" t="t" l="l"/>
                <a:pathLst>
                  <a:path h="2091271" w="3699666">
                    <a:moveTo>
                      <a:pt x="69515" y="0"/>
                    </a:moveTo>
                    <a:lnTo>
                      <a:pt x="3630151" y="0"/>
                    </a:lnTo>
                    <a:cubicBezTo>
                      <a:pt x="3668543" y="0"/>
                      <a:pt x="3699666" y="31123"/>
                      <a:pt x="3699666" y="69515"/>
                    </a:cubicBezTo>
                    <a:lnTo>
                      <a:pt x="3699666" y="2021756"/>
                    </a:lnTo>
                    <a:cubicBezTo>
                      <a:pt x="3699666" y="2040193"/>
                      <a:pt x="3692342" y="2057874"/>
                      <a:pt x="3679305" y="2070911"/>
                    </a:cubicBezTo>
                    <a:cubicBezTo>
                      <a:pt x="3666268" y="2083947"/>
                      <a:pt x="3648587" y="2091271"/>
                      <a:pt x="3630151" y="2091271"/>
                    </a:cubicBezTo>
                    <a:lnTo>
                      <a:pt x="69515" y="2091271"/>
                    </a:lnTo>
                    <a:cubicBezTo>
                      <a:pt x="31123" y="2091271"/>
                      <a:pt x="0" y="2060148"/>
                      <a:pt x="0" y="2021756"/>
                    </a:cubicBezTo>
                    <a:lnTo>
                      <a:pt x="0" y="69515"/>
                    </a:lnTo>
                    <a:cubicBezTo>
                      <a:pt x="0" y="31123"/>
                      <a:pt x="31123" y="0"/>
                      <a:pt x="69515" y="0"/>
                    </a:cubicBezTo>
                    <a:close/>
                  </a:path>
                </a:pathLst>
              </a:custGeom>
              <a:solidFill>
                <a:srgbClr val="F9B314"/>
              </a:solidFill>
              <a:ln cap="rnd">
                <a:noFill/>
                <a:prstDash val="solid"/>
                <a:round/>
              </a:ln>
            </p:spPr>
          </p:sp>
          <p:sp>
            <p:nvSpPr>
              <p:cNvPr name="TextBox 30" id="30"/>
              <p:cNvSpPr txBox="true"/>
              <p:nvPr/>
            </p:nvSpPr>
            <p:spPr>
              <a:xfrm>
                <a:off x="0" y="-114300"/>
                <a:ext cx="3699666" cy="2205571"/>
              </a:xfrm>
              <a:prstGeom prst="rect">
                <a:avLst/>
              </a:prstGeom>
            </p:spPr>
            <p:txBody>
              <a:bodyPr anchor="ctr" rtlCol="false" tIns="28345" lIns="28345" bIns="28345" rIns="28345"/>
              <a:lstStyle/>
              <a:p>
                <a:pPr algn="ctr" marL="0" indent="0" lvl="0">
                  <a:lnSpc>
                    <a:spcPts val="4096"/>
                  </a:lnSpc>
                  <a:spcBef>
                    <a:spcPct val="0"/>
                  </a:spcBef>
                </a:pPr>
              </a:p>
            </p:txBody>
          </p:sp>
        </p:grpSp>
        <p:sp>
          <p:nvSpPr>
            <p:cNvPr name="TextBox 31" id="31"/>
            <p:cNvSpPr txBox="true"/>
            <p:nvPr/>
          </p:nvSpPr>
          <p:spPr>
            <a:xfrm rot="0">
              <a:off x="252873" y="281119"/>
              <a:ext cx="7067444" cy="3519973"/>
            </a:xfrm>
            <a:prstGeom prst="rect">
              <a:avLst/>
            </a:prstGeom>
          </p:spPr>
          <p:txBody>
            <a:bodyPr anchor="t" rtlCol="false" tIns="0" lIns="0" bIns="0" rIns="0">
              <a:spAutoFit/>
            </a:bodyPr>
            <a:lstStyle/>
            <a:p>
              <a:pPr algn="just" marL="0" indent="0" lvl="0">
                <a:lnSpc>
                  <a:spcPts val="3064"/>
                </a:lnSpc>
                <a:spcBef>
                  <a:spcPct val="0"/>
                </a:spcBef>
              </a:pPr>
              <a:r>
                <a:rPr lang="en-US" b="true" sz="2188" i="true">
                  <a:solidFill>
                    <a:srgbClr val="000000"/>
                  </a:solidFill>
                  <a:latin typeface="Montserrat Bold Italics"/>
                  <a:ea typeface="Montserrat Bold Italics"/>
                  <a:cs typeface="Montserrat Bold Italics"/>
                  <a:sym typeface="Montserrat Bold Italics"/>
                </a:rPr>
                <a:t>Random Forest </a:t>
              </a:r>
              <a:r>
                <a:rPr lang="en-US" sz="2188" i="true">
                  <a:solidFill>
                    <a:srgbClr val="000000"/>
                  </a:solidFill>
                  <a:latin typeface="Montserrat Italics"/>
                  <a:ea typeface="Montserrat Italics"/>
                  <a:cs typeface="Montserrat Italics"/>
                  <a:sym typeface="Montserrat Italics"/>
                </a:rPr>
                <a:t>merupakan metode berbasis koleksi pohon keputusan yang meningkatkan akurasi dengan membangkitkan atribut acak untuk setiap node, mengklasifikasikan data hingga menghasilkan keputusan akhir.</a:t>
              </a:r>
            </a:p>
          </p:txBody>
        </p:sp>
      </p:grpSp>
      <p:sp>
        <p:nvSpPr>
          <p:cNvPr name="Freeform 32" id="32"/>
          <p:cNvSpPr/>
          <p:nvPr/>
        </p:nvSpPr>
        <p:spPr>
          <a:xfrm flipH="false" flipV="false" rot="0">
            <a:off x="12250374" y="2644271"/>
            <a:ext cx="3237163" cy="2868936"/>
          </a:xfrm>
          <a:custGeom>
            <a:avLst/>
            <a:gdLst/>
            <a:ahLst/>
            <a:cxnLst/>
            <a:rect r="r" b="b" t="t" l="l"/>
            <a:pathLst>
              <a:path h="2868936" w="3237163">
                <a:moveTo>
                  <a:pt x="0" y="0"/>
                </a:moveTo>
                <a:lnTo>
                  <a:pt x="3237163" y="0"/>
                </a:lnTo>
                <a:lnTo>
                  <a:pt x="3237163" y="2868935"/>
                </a:lnTo>
                <a:lnTo>
                  <a:pt x="0" y="286893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3" id="33"/>
          <p:cNvSpPr txBox="true"/>
          <p:nvPr/>
        </p:nvSpPr>
        <p:spPr>
          <a:xfrm rot="0">
            <a:off x="4183456" y="5920054"/>
            <a:ext cx="5528272" cy="3030782"/>
          </a:xfrm>
          <a:prstGeom prst="rect">
            <a:avLst/>
          </a:prstGeom>
        </p:spPr>
        <p:txBody>
          <a:bodyPr anchor="t" rtlCol="false" tIns="0" lIns="0" bIns="0" rIns="0">
            <a:spAutoFit/>
          </a:bodyPr>
          <a:lstStyle/>
          <a:p>
            <a:pPr algn="just" marL="0" indent="0" lvl="0">
              <a:lnSpc>
                <a:spcPts val="3049"/>
              </a:lnSpc>
              <a:spcBef>
                <a:spcPct val="0"/>
              </a:spcBef>
            </a:pPr>
            <a:r>
              <a:rPr lang="en-US" b="true" sz="2177" i="true">
                <a:solidFill>
                  <a:srgbClr val="000000"/>
                </a:solidFill>
                <a:latin typeface="Montserrat Bold Italics"/>
                <a:ea typeface="Montserrat Bold Italics"/>
                <a:cs typeface="Montserrat Bold Italics"/>
                <a:sym typeface="Montserrat Bold Italics"/>
              </a:rPr>
              <a:t>Tanimoto similarity </a:t>
            </a:r>
            <a:r>
              <a:rPr lang="en-US" sz="2177" i="true">
                <a:solidFill>
                  <a:srgbClr val="000000"/>
                </a:solidFill>
                <a:latin typeface="Montserrat Italics"/>
                <a:ea typeface="Montserrat Italics"/>
                <a:cs typeface="Montserrat Italics"/>
                <a:sym typeface="Montserrat Italics"/>
              </a:rPr>
              <a:t>mengukur kesamaan antara dua fingerprint molekuler dan umum digunakan dalam kimia komputasi untuk membandingkan struktur molekul. Dalam penelitian ini, metrik ini membantu penemuan obat dengan membandingkan fingerprint molekul.</a:t>
            </a:r>
          </a:p>
        </p:txBody>
      </p:sp>
      <p:sp>
        <p:nvSpPr>
          <p:cNvPr name="TextBox 34" id="34"/>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Metode</a:t>
            </a:r>
          </a:p>
        </p:txBody>
      </p:sp>
      <p:sp>
        <p:nvSpPr>
          <p:cNvPr name="Freeform 35" id="3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show="false">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9507736" y="2518770"/>
            <a:ext cx="8424425" cy="3262023"/>
            <a:chOff x="0" y="0"/>
            <a:chExt cx="492253" cy="190605"/>
          </a:xfrm>
        </p:grpSpPr>
        <p:sp>
          <p:nvSpPr>
            <p:cNvPr name="Freeform 4" id="4"/>
            <p:cNvSpPr/>
            <p:nvPr/>
          </p:nvSpPr>
          <p:spPr>
            <a:xfrm flipH="false" flipV="false" rot="0">
              <a:off x="0" y="0"/>
              <a:ext cx="492253" cy="190605"/>
            </a:xfrm>
            <a:custGeom>
              <a:avLst/>
              <a:gdLst/>
              <a:ahLst/>
              <a:cxnLst/>
              <a:rect r="r" b="b" t="t" l="l"/>
              <a:pathLst>
                <a:path h="190605" w="492253">
                  <a:moveTo>
                    <a:pt x="0" y="0"/>
                  </a:moveTo>
                  <a:lnTo>
                    <a:pt x="492253" y="0"/>
                  </a:lnTo>
                  <a:lnTo>
                    <a:pt x="492253" y="190605"/>
                  </a:lnTo>
                  <a:lnTo>
                    <a:pt x="0" y="190605"/>
                  </a:lnTo>
                  <a:close/>
                </a:path>
              </a:pathLst>
            </a:custGeom>
            <a:solidFill>
              <a:srgbClr val="000000">
                <a:alpha val="0"/>
              </a:srgbClr>
            </a:solidFill>
          </p:spPr>
        </p:sp>
        <p:sp>
          <p:nvSpPr>
            <p:cNvPr name="TextBox 5" id="5"/>
            <p:cNvSpPr txBox="true"/>
            <p:nvPr/>
          </p:nvSpPr>
          <p:spPr>
            <a:xfrm>
              <a:off x="0" y="-66675"/>
              <a:ext cx="492253" cy="257280"/>
            </a:xfrm>
            <a:prstGeom prst="rect">
              <a:avLst/>
            </a:prstGeom>
          </p:spPr>
          <p:txBody>
            <a:bodyPr anchor="ctr" rtlCol="false" tIns="47910" lIns="47910" bIns="47910" rIns="47910"/>
            <a:lstStyle/>
            <a:p>
              <a:pPr algn="ctr">
                <a:lnSpc>
                  <a:spcPts val="3053"/>
                </a:lnSpc>
              </a:pPr>
            </a:p>
          </p:txBody>
        </p:sp>
      </p:grpSp>
      <p:sp>
        <p:nvSpPr>
          <p:cNvPr name="TextBox 6" id="6"/>
          <p:cNvSpPr txBox="true"/>
          <p:nvPr/>
        </p:nvSpPr>
        <p:spPr>
          <a:xfrm rot="0">
            <a:off x="9836249" y="3443279"/>
            <a:ext cx="7760282" cy="109074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Recall mengevaluasi kemampuan model dalam secara akurat mengidentifikasi semua sampel yang termasuk dalam kelas positif.</a:t>
            </a:r>
          </a:p>
        </p:txBody>
      </p:sp>
      <p:sp>
        <p:nvSpPr>
          <p:cNvPr name="TextBox 7" id="7"/>
          <p:cNvSpPr txBox="true"/>
          <p:nvPr/>
        </p:nvSpPr>
        <p:spPr>
          <a:xfrm rot="0">
            <a:off x="9836249" y="6893090"/>
            <a:ext cx="7760282" cy="72879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F1-score adalah metrik yang menggabungkan presisi dan recall untuk memberikan keseimbangan antara keduanya.</a:t>
            </a:r>
          </a:p>
        </p:txBody>
      </p:sp>
      <p:sp>
        <p:nvSpPr>
          <p:cNvPr name="Freeform 8" id="8"/>
          <p:cNvSpPr/>
          <p:nvPr/>
        </p:nvSpPr>
        <p:spPr>
          <a:xfrm flipH="false" flipV="false" rot="0">
            <a:off x="389369" y="7997092"/>
            <a:ext cx="9446879" cy="1017356"/>
          </a:xfrm>
          <a:custGeom>
            <a:avLst/>
            <a:gdLst/>
            <a:ahLst/>
            <a:cxnLst/>
            <a:rect r="r" b="b" t="t" l="l"/>
            <a:pathLst>
              <a:path h="1017356" w="9446879">
                <a:moveTo>
                  <a:pt x="0" y="0"/>
                </a:moveTo>
                <a:lnTo>
                  <a:pt x="9446880" y="0"/>
                </a:lnTo>
                <a:lnTo>
                  <a:pt x="9446880" y="1017357"/>
                </a:lnTo>
                <a:lnTo>
                  <a:pt x="0" y="1017357"/>
                </a:lnTo>
                <a:lnTo>
                  <a:pt x="0" y="0"/>
                </a:lnTo>
                <a:close/>
              </a:path>
            </a:pathLst>
          </a:custGeom>
          <a:blipFill>
            <a:blip r:embed="rId3"/>
            <a:stretch>
              <a:fillRect l="0" t="0" r="0" b="0"/>
            </a:stretch>
          </a:blipFill>
        </p:spPr>
      </p:sp>
      <p:sp>
        <p:nvSpPr>
          <p:cNvPr name="Freeform 9" id="9"/>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8299" y="8041941"/>
            <a:ext cx="8021396" cy="1216359"/>
          </a:xfrm>
          <a:custGeom>
            <a:avLst/>
            <a:gdLst/>
            <a:ahLst/>
            <a:cxnLst/>
            <a:rect r="r" b="b" t="t" l="l"/>
            <a:pathLst>
              <a:path h="1216359" w="8021396">
                <a:moveTo>
                  <a:pt x="0" y="0"/>
                </a:moveTo>
                <a:lnTo>
                  <a:pt x="8021396" y="0"/>
                </a:lnTo>
                <a:lnTo>
                  <a:pt x="8021396" y="1216359"/>
                </a:lnTo>
                <a:lnTo>
                  <a:pt x="0" y="1216359"/>
                </a:lnTo>
                <a:lnTo>
                  <a:pt x="0" y="0"/>
                </a:lnTo>
                <a:close/>
              </a:path>
            </a:pathLst>
          </a:custGeom>
          <a:blipFill>
            <a:blip r:embed="rId6"/>
            <a:stretch>
              <a:fillRect l="0" t="0" r="0" b="0"/>
            </a:stretch>
          </a:blipFill>
        </p:spPr>
      </p:sp>
      <p:sp>
        <p:nvSpPr>
          <p:cNvPr name="Freeform 11" id="11"/>
          <p:cNvSpPr/>
          <p:nvPr/>
        </p:nvSpPr>
        <p:spPr>
          <a:xfrm flipH="false" flipV="false" rot="2780742">
            <a:off x="16288681" y="7662894"/>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499172">
            <a:off x="16594254" y="7883071"/>
            <a:ext cx="1990881" cy="3674445"/>
          </a:xfrm>
          <a:custGeom>
            <a:avLst/>
            <a:gdLst/>
            <a:ahLst/>
            <a:cxnLst/>
            <a:rect r="r" b="b" t="t" l="l"/>
            <a:pathLst>
              <a:path h="3674445" w="1990881">
                <a:moveTo>
                  <a:pt x="0" y="0"/>
                </a:moveTo>
                <a:lnTo>
                  <a:pt x="1990882" y="0"/>
                </a:lnTo>
                <a:lnTo>
                  <a:pt x="1990882" y="3674445"/>
                </a:lnTo>
                <a:lnTo>
                  <a:pt x="0" y="36744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055612" y="4595998"/>
            <a:ext cx="7572383" cy="1184795"/>
          </a:xfrm>
          <a:custGeom>
            <a:avLst/>
            <a:gdLst/>
            <a:ahLst/>
            <a:cxnLst/>
            <a:rect r="r" b="b" t="t" l="l"/>
            <a:pathLst>
              <a:path h="1184795" w="7572383">
                <a:moveTo>
                  <a:pt x="0" y="0"/>
                </a:moveTo>
                <a:lnTo>
                  <a:pt x="7572383" y="0"/>
                </a:lnTo>
                <a:lnTo>
                  <a:pt x="7572383" y="1184795"/>
                </a:lnTo>
                <a:lnTo>
                  <a:pt x="0" y="1184795"/>
                </a:lnTo>
                <a:lnTo>
                  <a:pt x="0" y="0"/>
                </a:lnTo>
                <a:close/>
              </a:path>
            </a:pathLst>
          </a:custGeom>
          <a:blipFill>
            <a:blip r:embed="rId13"/>
            <a:stretch>
              <a:fillRect l="0" t="0" r="0" b="0"/>
            </a:stretch>
          </a:blipFill>
        </p:spPr>
      </p:sp>
      <p:sp>
        <p:nvSpPr>
          <p:cNvPr name="Freeform 15" id="15"/>
          <p:cNvSpPr/>
          <p:nvPr/>
        </p:nvSpPr>
        <p:spPr>
          <a:xfrm flipH="false" flipV="false" rot="0">
            <a:off x="9671992" y="4728537"/>
            <a:ext cx="8088795" cy="919717"/>
          </a:xfrm>
          <a:custGeom>
            <a:avLst/>
            <a:gdLst/>
            <a:ahLst/>
            <a:cxnLst/>
            <a:rect r="r" b="b" t="t" l="l"/>
            <a:pathLst>
              <a:path h="919717" w="8088795">
                <a:moveTo>
                  <a:pt x="0" y="0"/>
                </a:moveTo>
                <a:lnTo>
                  <a:pt x="8088795" y="0"/>
                </a:lnTo>
                <a:lnTo>
                  <a:pt x="8088795" y="919717"/>
                </a:lnTo>
                <a:lnTo>
                  <a:pt x="0" y="919717"/>
                </a:lnTo>
                <a:lnTo>
                  <a:pt x="0" y="0"/>
                </a:lnTo>
                <a:close/>
              </a:path>
            </a:pathLst>
          </a:custGeom>
          <a:blipFill>
            <a:blip r:embed="rId14"/>
            <a:stretch>
              <a:fillRect l="0" t="0" r="0" b="0"/>
            </a:stretch>
          </a:blipFill>
        </p:spPr>
      </p:sp>
      <p:sp>
        <p:nvSpPr>
          <p:cNvPr name="TextBox 16" id="16"/>
          <p:cNvSpPr txBox="true"/>
          <p:nvPr/>
        </p:nvSpPr>
        <p:spPr>
          <a:xfrm rot="0">
            <a:off x="9836249" y="2923970"/>
            <a:ext cx="1444182" cy="458921"/>
          </a:xfrm>
          <a:prstGeom prst="rect">
            <a:avLst/>
          </a:prstGeom>
        </p:spPr>
        <p:txBody>
          <a:bodyPr anchor="t" rtlCol="false" tIns="0" lIns="0" bIns="0" rIns="0">
            <a:spAutoFit/>
          </a:bodyPr>
          <a:lstStyle/>
          <a:p>
            <a:pPr algn="ctr">
              <a:lnSpc>
                <a:spcPts val="3580"/>
              </a:lnSpc>
              <a:spcBef>
                <a:spcPct val="0"/>
              </a:spcBef>
            </a:pPr>
            <a:r>
              <a:rPr lang="en-US" b="true" sz="2557" u="sng">
                <a:solidFill>
                  <a:srgbClr val="133F56"/>
                </a:solidFill>
                <a:latin typeface="Poppins Bold"/>
                <a:ea typeface="Poppins Bold"/>
                <a:cs typeface="Poppins Bold"/>
                <a:sym typeface="Poppins Bold"/>
              </a:rPr>
              <a:t>Recall: </a:t>
            </a:r>
          </a:p>
        </p:txBody>
      </p:sp>
      <p:sp>
        <p:nvSpPr>
          <p:cNvPr name="TextBox 17" id="17"/>
          <p:cNvSpPr txBox="true"/>
          <p:nvPr/>
        </p:nvSpPr>
        <p:spPr>
          <a:xfrm rot="0">
            <a:off x="1028700" y="2824334"/>
            <a:ext cx="2076511" cy="458921"/>
          </a:xfrm>
          <a:prstGeom prst="rect">
            <a:avLst/>
          </a:prstGeom>
        </p:spPr>
        <p:txBody>
          <a:bodyPr anchor="t" rtlCol="false" tIns="0" lIns="0" bIns="0" rIns="0">
            <a:spAutoFit/>
          </a:bodyPr>
          <a:lstStyle/>
          <a:p>
            <a:pPr algn="ctr">
              <a:lnSpc>
                <a:spcPts val="3580"/>
              </a:lnSpc>
              <a:spcBef>
                <a:spcPct val="0"/>
              </a:spcBef>
            </a:pPr>
            <a:r>
              <a:rPr lang="en-US" b="true" sz="2557" u="sng">
                <a:solidFill>
                  <a:srgbClr val="133F56"/>
                </a:solidFill>
                <a:latin typeface="Poppins Bold"/>
                <a:ea typeface="Poppins Bold"/>
                <a:cs typeface="Poppins Bold"/>
                <a:sym typeface="Poppins Bold"/>
              </a:rPr>
              <a:t>Accuracy: </a:t>
            </a:r>
          </a:p>
        </p:txBody>
      </p:sp>
      <p:sp>
        <p:nvSpPr>
          <p:cNvPr name="TextBox 18" id="18"/>
          <p:cNvSpPr txBox="true"/>
          <p:nvPr/>
        </p:nvSpPr>
        <p:spPr>
          <a:xfrm rot="0">
            <a:off x="1055612" y="6334494"/>
            <a:ext cx="1400024" cy="439871"/>
          </a:xfrm>
          <a:prstGeom prst="rect">
            <a:avLst/>
          </a:prstGeom>
        </p:spPr>
        <p:txBody>
          <a:bodyPr anchor="t" rtlCol="false" tIns="0" lIns="0" bIns="0" rIns="0">
            <a:spAutoFit/>
          </a:bodyPr>
          <a:lstStyle/>
          <a:p>
            <a:pPr algn="ctr">
              <a:lnSpc>
                <a:spcPts val="3580"/>
              </a:lnSpc>
              <a:spcBef>
                <a:spcPct val="0"/>
              </a:spcBef>
            </a:pPr>
            <a:r>
              <a:rPr lang="en-US" b="true" sz="2557" u="sng">
                <a:solidFill>
                  <a:srgbClr val="133F56"/>
                </a:solidFill>
                <a:latin typeface="Arimo Bold"/>
                <a:ea typeface="Arimo Bold"/>
                <a:cs typeface="Arimo Bold"/>
                <a:sym typeface="Arimo Bold"/>
              </a:rPr>
              <a:t>Presis :i</a:t>
            </a:r>
          </a:p>
        </p:txBody>
      </p:sp>
      <p:sp>
        <p:nvSpPr>
          <p:cNvPr name="TextBox 19" id="19"/>
          <p:cNvSpPr txBox="true"/>
          <p:nvPr/>
        </p:nvSpPr>
        <p:spPr>
          <a:xfrm rot="0">
            <a:off x="9836249" y="6315444"/>
            <a:ext cx="1919380" cy="458921"/>
          </a:xfrm>
          <a:prstGeom prst="rect">
            <a:avLst/>
          </a:prstGeom>
        </p:spPr>
        <p:txBody>
          <a:bodyPr anchor="t" rtlCol="false" tIns="0" lIns="0" bIns="0" rIns="0">
            <a:spAutoFit/>
          </a:bodyPr>
          <a:lstStyle/>
          <a:p>
            <a:pPr algn="ctr">
              <a:lnSpc>
                <a:spcPts val="3580"/>
              </a:lnSpc>
              <a:spcBef>
                <a:spcPct val="0"/>
              </a:spcBef>
            </a:pPr>
            <a:r>
              <a:rPr lang="en-US" b="true" sz="2557" u="sng">
                <a:solidFill>
                  <a:srgbClr val="133F56"/>
                </a:solidFill>
                <a:latin typeface="Poppins Bold"/>
                <a:ea typeface="Poppins Bold"/>
                <a:cs typeface="Poppins Bold"/>
                <a:sym typeface="Poppins Bold"/>
              </a:rPr>
              <a:t>F1-Score: </a:t>
            </a:r>
          </a:p>
        </p:txBody>
      </p:sp>
      <p:sp>
        <p:nvSpPr>
          <p:cNvPr name="TextBox 20" id="20"/>
          <p:cNvSpPr txBox="true"/>
          <p:nvPr/>
        </p:nvSpPr>
        <p:spPr>
          <a:xfrm rot="0">
            <a:off x="1028700" y="3461245"/>
            <a:ext cx="8141508" cy="109074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Akurasi adalah metrik yang digunakan untuk menunjukkan tingkat ketepatan suatu model prediksi dalam memprediksi kejadian yang benar.</a:t>
            </a:r>
          </a:p>
        </p:txBody>
      </p:sp>
      <p:sp>
        <p:nvSpPr>
          <p:cNvPr name="TextBox 21" id="21"/>
          <p:cNvSpPr txBox="true"/>
          <p:nvPr/>
        </p:nvSpPr>
        <p:spPr>
          <a:xfrm rot="0">
            <a:off x="1028700" y="6902074"/>
            <a:ext cx="8141508" cy="72879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resisi mengukur seberapa akurat model dalam memprediksi kelas positif dari seluruh prediksi positif yang dibuat.</a:t>
            </a:r>
          </a:p>
        </p:txBody>
      </p:sp>
      <p:grpSp>
        <p:nvGrpSpPr>
          <p:cNvPr name="Group 22" id="22"/>
          <p:cNvGrpSpPr/>
          <p:nvPr/>
        </p:nvGrpSpPr>
        <p:grpSpPr>
          <a:xfrm rot="0">
            <a:off x="6972964" y="186479"/>
            <a:ext cx="4052180" cy="1307119"/>
            <a:chOff x="0" y="0"/>
            <a:chExt cx="5402906" cy="1742825"/>
          </a:xfrm>
        </p:grpSpPr>
        <p:sp>
          <p:nvSpPr>
            <p:cNvPr name="Freeform 23" id="23"/>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24" id="24"/>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25" id="25"/>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26" id="26"/>
          <p:cNvGrpSpPr/>
          <p:nvPr/>
        </p:nvGrpSpPr>
        <p:grpSpPr>
          <a:xfrm rot="0">
            <a:off x="6888832" y="1651032"/>
            <a:ext cx="4314609" cy="116941"/>
            <a:chOff x="0" y="0"/>
            <a:chExt cx="1389515" cy="37661"/>
          </a:xfrm>
        </p:grpSpPr>
        <p:sp>
          <p:nvSpPr>
            <p:cNvPr name="Freeform 27" id="27"/>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28" id="28"/>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193794" y="2596068"/>
            <a:ext cx="5041004" cy="96405"/>
            <a:chOff x="0" y="0"/>
            <a:chExt cx="1623449" cy="31047"/>
          </a:xfrm>
        </p:grpSpPr>
        <p:sp>
          <p:nvSpPr>
            <p:cNvPr name="Freeform 30" id="30"/>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31" id="31"/>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Metrik Evaluasi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7057097" y="289427"/>
            <a:ext cx="4052180" cy="1307119"/>
            <a:chOff x="0" y="0"/>
            <a:chExt cx="5402906" cy="1742825"/>
          </a:xfrm>
        </p:grpSpPr>
        <p:sp>
          <p:nvSpPr>
            <p:cNvPr name="Freeform 10" id="10"/>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1" id="11"/>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2" id="12"/>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3" id="13"/>
          <p:cNvGrpSpPr/>
          <p:nvPr/>
        </p:nvGrpSpPr>
        <p:grpSpPr>
          <a:xfrm rot="0">
            <a:off x="6888832" y="1674573"/>
            <a:ext cx="4220445" cy="93400"/>
            <a:chOff x="0" y="0"/>
            <a:chExt cx="1359189" cy="30079"/>
          </a:xfrm>
        </p:grpSpPr>
        <p:sp>
          <p:nvSpPr>
            <p:cNvPr name="Freeform 14" id="14"/>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5" id="15"/>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4229016" y="3458499"/>
            <a:ext cx="9708340" cy="2515774"/>
          </a:xfrm>
          <a:prstGeom prst="rect">
            <a:avLst/>
          </a:prstGeom>
        </p:spPr>
        <p:txBody>
          <a:bodyPr anchor="t" rtlCol="false" tIns="0" lIns="0" bIns="0" rIns="0">
            <a:spAutoFit/>
          </a:bodyPr>
          <a:lstStyle/>
          <a:p>
            <a:pPr algn="ctr">
              <a:lnSpc>
                <a:spcPts val="9834"/>
              </a:lnSpc>
            </a:pPr>
            <a:r>
              <a:rPr lang="en-US" sz="8703" spc="-174">
                <a:solidFill>
                  <a:srgbClr val="000000"/>
                </a:solidFill>
                <a:latin typeface="Fredoka"/>
                <a:ea typeface="Fredoka"/>
                <a:cs typeface="Fredoka"/>
                <a:sym typeface="Fredoka"/>
              </a:rPr>
              <a:t>HASIL PEMBAHASAN</a:t>
            </a:r>
          </a:p>
        </p:txBody>
      </p:sp>
      <p:grpSp>
        <p:nvGrpSpPr>
          <p:cNvPr name="Group 17" id="17"/>
          <p:cNvGrpSpPr/>
          <p:nvPr/>
        </p:nvGrpSpPr>
        <p:grpSpPr>
          <a:xfrm rot="0">
            <a:off x="3796846" y="6111928"/>
            <a:ext cx="10404416" cy="177488"/>
            <a:chOff x="0" y="0"/>
            <a:chExt cx="1774429" cy="30270"/>
          </a:xfrm>
        </p:grpSpPr>
        <p:sp>
          <p:nvSpPr>
            <p:cNvPr name="Freeform 18" id="18"/>
            <p:cNvSpPr/>
            <p:nvPr/>
          </p:nvSpPr>
          <p:spPr>
            <a:xfrm flipH="false" flipV="false" rot="0">
              <a:off x="0" y="0"/>
              <a:ext cx="1774429" cy="30270"/>
            </a:xfrm>
            <a:custGeom>
              <a:avLst/>
              <a:gdLst/>
              <a:ahLst/>
              <a:cxnLst/>
              <a:rect r="r" b="b" t="t" l="l"/>
              <a:pathLst>
                <a:path h="30270" w="1774429">
                  <a:moveTo>
                    <a:pt x="0" y="0"/>
                  </a:moveTo>
                  <a:lnTo>
                    <a:pt x="1774429" y="0"/>
                  </a:lnTo>
                  <a:lnTo>
                    <a:pt x="1774429" y="30270"/>
                  </a:lnTo>
                  <a:lnTo>
                    <a:pt x="0" y="30270"/>
                  </a:lnTo>
                  <a:close/>
                </a:path>
              </a:pathLst>
            </a:custGeom>
            <a:solidFill>
              <a:srgbClr val="F9B314"/>
            </a:solidFill>
          </p:spPr>
        </p:sp>
        <p:sp>
          <p:nvSpPr>
            <p:cNvPr name="TextBox 19" id="19"/>
            <p:cNvSpPr txBox="true"/>
            <p:nvPr/>
          </p:nvSpPr>
          <p:spPr>
            <a:xfrm>
              <a:off x="0" y="-38100"/>
              <a:ext cx="1774429" cy="6837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2099710" y="8594109"/>
            <a:ext cx="4199421" cy="3385783"/>
          </a:xfrm>
          <a:custGeom>
            <a:avLst/>
            <a:gdLst/>
            <a:ahLst/>
            <a:cxnLst/>
            <a:rect r="r" b="b" t="t" l="l"/>
            <a:pathLst>
              <a:path h="3385783" w="4199421">
                <a:moveTo>
                  <a:pt x="0" y="0"/>
                </a:moveTo>
                <a:lnTo>
                  <a:pt x="4199420" y="0"/>
                </a:lnTo>
                <a:lnTo>
                  <a:pt x="4199420" y="3385782"/>
                </a:lnTo>
                <a:lnTo>
                  <a:pt x="0" y="3385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747367" y="787273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656299" y="-1567465"/>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149154">
            <a:off x="17015123" y="8092915"/>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7057097" y="289427"/>
            <a:ext cx="4052180" cy="1307119"/>
            <a:chOff x="0" y="0"/>
            <a:chExt cx="5402906" cy="1742825"/>
          </a:xfrm>
        </p:grpSpPr>
        <p:sp>
          <p:nvSpPr>
            <p:cNvPr name="Freeform 10" id="10"/>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1" id="11"/>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2" id="12"/>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3" id="13"/>
          <p:cNvGrpSpPr/>
          <p:nvPr/>
        </p:nvGrpSpPr>
        <p:grpSpPr>
          <a:xfrm rot="0">
            <a:off x="6888832" y="1674573"/>
            <a:ext cx="4220445" cy="93400"/>
            <a:chOff x="0" y="0"/>
            <a:chExt cx="1359189" cy="30079"/>
          </a:xfrm>
        </p:grpSpPr>
        <p:sp>
          <p:nvSpPr>
            <p:cNvPr name="Freeform 14" id="14"/>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5" id="15"/>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193794" y="2596068"/>
            <a:ext cx="6593559" cy="99070"/>
            <a:chOff x="0" y="0"/>
            <a:chExt cx="2123447" cy="31905"/>
          </a:xfrm>
        </p:grpSpPr>
        <p:sp>
          <p:nvSpPr>
            <p:cNvPr name="Freeform 17" id="17"/>
            <p:cNvSpPr/>
            <p:nvPr/>
          </p:nvSpPr>
          <p:spPr>
            <a:xfrm flipH="false" flipV="false" rot="0">
              <a:off x="0" y="0"/>
              <a:ext cx="2123447" cy="31905"/>
            </a:xfrm>
            <a:custGeom>
              <a:avLst/>
              <a:gdLst/>
              <a:ahLst/>
              <a:cxnLst/>
              <a:rect r="r" b="b" t="t" l="l"/>
              <a:pathLst>
                <a:path h="31905" w="2123447">
                  <a:moveTo>
                    <a:pt x="0" y="0"/>
                  </a:moveTo>
                  <a:lnTo>
                    <a:pt x="2123447" y="0"/>
                  </a:lnTo>
                  <a:lnTo>
                    <a:pt x="2123447" y="31905"/>
                  </a:lnTo>
                  <a:lnTo>
                    <a:pt x="0" y="31905"/>
                  </a:lnTo>
                  <a:close/>
                </a:path>
              </a:pathLst>
            </a:custGeom>
            <a:solidFill>
              <a:srgbClr val="F9B314"/>
            </a:solidFill>
          </p:spPr>
        </p:sp>
        <p:sp>
          <p:nvSpPr>
            <p:cNvPr name="TextBox 18" id="18"/>
            <p:cNvSpPr txBox="true"/>
            <p:nvPr/>
          </p:nvSpPr>
          <p:spPr>
            <a:xfrm>
              <a:off x="0" y="-38100"/>
              <a:ext cx="2123447" cy="70005"/>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2027470" y="3151212"/>
            <a:ext cx="5048991" cy="4899318"/>
          </a:xfrm>
          <a:custGeom>
            <a:avLst/>
            <a:gdLst/>
            <a:ahLst/>
            <a:cxnLst/>
            <a:rect r="r" b="b" t="t" l="l"/>
            <a:pathLst>
              <a:path h="4899318" w="5048991">
                <a:moveTo>
                  <a:pt x="0" y="0"/>
                </a:moveTo>
                <a:lnTo>
                  <a:pt x="5048991" y="0"/>
                </a:lnTo>
                <a:lnTo>
                  <a:pt x="5048991" y="4899318"/>
                </a:lnTo>
                <a:lnTo>
                  <a:pt x="0" y="4899318"/>
                </a:lnTo>
                <a:lnTo>
                  <a:pt x="0" y="0"/>
                </a:lnTo>
                <a:close/>
              </a:path>
            </a:pathLst>
          </a:custGeom>
          <a:blipFill>
            <a:blip r:embed="rId18"/>
            <a:stretch>
              <a:fillRect l="0" t="0" r="0" b="0"/>
            </a:stretch>
          </a:blipFill>
        </p:spPr>
      </p:sp>
      <p:sp>
        <p:nvSpPr>
          <p:cNvPr name="Freeform 20" id="20"/>
          <p:cNvSpPr/>
          <p:nvPr/>
        </p:nvSpPr>
        <p:spPr>
          <a:xfrm flipH="false" flipV="false" rot="0">
            <a:off x="9258906" y="3151212"/>
            <a:ext cx="6136620" cy="4899318"/>
          </a:xfrm>
          <a:custGeom>
            <a:avLst/>
            <a:gdLst/>
            <a:ahLst/>
            <a:cxnLst/>
            <a:rect r="r" b="b" t="t" l="l"/>
            <a:pathLst>
              <a:path h="4899318" w="6136620">
                <a:moveTo>
                  <a:pt x="0" y="0"/>
                </a:moveTo>
                <a:lnTo>
                  <a:pt x="6136620" y="0"/>
                </a:lnTo>
                <a:lnTo>
                  <a:pt x="6136620" y="4899318"/>
                </a:lnTo>
                <a:lnTo>
                  <a:pt x="0" y="4899318"/>
                </a:lnTo>
                <a:lnTo>
                  <a:pt x="0" y="0"/>
                </a:lnTo>
                <a:close/>
              </a:path>
            </a:pathLst>
          </a:custGeom>
          <a:blipFill>
            <a:blip r:embed="rId19"/>
            <a:stretch>
              <a:fillRect l="0" t="0" r="0" b="0"/>
            </a:stretch>
          </a:blipFill>
          <a:ln cap="sq">
            <a:noFill/>
            <a:prstDash val="solid"/>
            <a:miter/>
          </a:ln>
        </p:spPr>
      </p:sp>
      <p:sp>
        <p:nvSpPr>
          <p:cNvPr name="TextBox 21" id="21"/>
          <p:cNvSpPr txBox="true"/>
          <p:nvPr/>
        </p:nvSpPr>
        <p:spPr>
          <a:xfrm rot="0">
            <a:off x="1968904" y="8326755"/>
            <a:ext cx="5265069" cy="931545"/>
          </a:xfrm>
          <a:prstGeom prst="rect">
            <a:avLst/>
          </a:prstGeom>
        </p:spPr>
        <p:txBody>
          <a:bodyPr anchor="t" rtlCol="false" tIns="0" lIns="0" bIns="0" rIns="0">
            <a:spAutoFit/>
          </a:bodyPr>
          <a:lstStyle/>
          <a:p>
            <a:pPr algn="ctr" marL="0" indent="0" lvl="0">
              <a:lnSpc>
                <a:spcPts val="3779"/>
              </a:lnSpc>
              <a:spcBef>
                <a:spcPct val="0"/>
              </a:spcBef>
            </a:pPr>
            <a:r>
              <a:rPr lang="en-US" b="true" sz="2699" strike="noStrike" u="none">
                <a:solidFill>
                  <a:srgbClr val="000000"/>
                </a:solidFill>
                <a:latin typeface="Montserrat Classic Bold"/>
                <a:ea typeface="Montserrat Classic Bold"/>
                <a:cs typeface="Montserrat Classic Bold"/>
                <a:sym typeface="Montserrat Classic Bold"/>
              </a:rPr>
              <a:t>Distribusi Bioactivity class</a:t>
            </a:r>
          </a:p>
          <a:p>
            <a:pPr algn="ctr" marL="0" indent="0" lvl="0">
              <a:lnSpc>
                <a:spcPts val="3779"/>
              </a:lnSpc>
              <a:spcBef>
                <a:spcPct val="0"/>
              </a:spcBef>
            </a:pPr>
            <a:r>
              <a:rPr lang="en-US" b="true" sz="2699" strike="noStrike" u="none">
                <a:solidFill>
                  <a:srgbClr val="000000"/>
                </a:solidFill>
                <a:latin typeface="Montserrat Classic Bold"/>
                <a:ea typeface="Montserrat Classic Bold"/>
                <a:cs typeface="Montserrat Classic Bold"/>
                <a:sym typeface="Montserrat Classic Bold"/>
              </a:rPr>
              <a:t> AMPK</a:t>
            </a:r>
          </a:p>
        </p:txBody>
      </p:sp>
      <p:sp>
        <p:nvSpPr>
          <p:cNvPr name="TextBox 22" id="22"/>
          <p:cNvSpPr txBox="true"/>
          <p:nvPr/>
        </p:nvSpPr>
        <p:spPr>
          <a:xfrm rot="0">
            <a:off x="1111247" y="1691773"/>
            <a:ext cx="6676106"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Exploratory Data Analysis</a:t>
            </a:r>
          </a:p>
        </p:txBody>
      </p:sp>
      <p:sp>
        <p:nvSpPr>
          <p:cNvPr name="TextBox 23" id="23"/>
          <p:cNvSpPr txBox="true"/>
          <p:nvPr/>
        </p:nvSpPr>
        <p:spPr>
          <a:xfrm rot="0">
            <a:off x="9543175" y="8326755"/>
            <a:ext cx="5265069" cy="14077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Hubungan antara Berat Molekul </a:t>
            </a:r>
            <a:r>
              <a:rPr lang="en-US" b="true" sz="2699" strike="noStrike" u="none">
                <a:solidFill>
                  <a:srgbClr val="000000"/>
                </a:solidFill>
                <a:latin typeface="Montserrat Classic Bold"/>
                <a:ea typeface="Montserrat Classic Bold"/>
                <a:cs typeface="Montserrat Classic Bold"/>
                <a:sym typeface="Montserrat Classic Bold"/>
              </a:rPr>
              <a:t>MW vs LogP</a:t>
            </a:r>
          </a:p>
          <a:p>
            <a:pPr algn="ctr" marL="0" indent="0" lvl="0">
              <a:lnSpc>
                <a:spcPts val="3779"/>
              </a:lnSpc>
              <a:spcBef>
                <a:spcPct val="0"/>
              </a:spcBef>
            </a:pPr>
            <a:r>
              <a:rPr lang="en-US" b="true" sz="2699" strike="noStrike" u="none">
                <a:solidFill>
                  <a:srgbClr val="000000"/>
                </a:solidFill>
                <a:latin typeface="Montserrat Classic Bold"/>
                <a:ea typeface="Montserrat Classic Bold"/>
                <a:cs typeface="Montserrat Classic Bold"/>
                <a:sym typeface="Montserrat Classic Bold"/>
              </a:rPr>
              <a:t> AMPK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193794" y="2596068"/>
            <a:ext cx="6593559" cy="99070"/>
            <a:chOff x="0" y="0"/>
            <a:chExt cx="2123447" cy="31905"/>
          </a:xfrm>
        </p:grpSpPr>
        <p:sp>
          <p:nvSpPr>
            <p:cNvPr name="Freeform 14" id="14"/>
            <p:cNvSpPr/>
            <p:nvPr/>
          </p:nvSpPr>
          <p:spPr>
            <a:xfrm flipH="false" flipV="false" rot="0">
              <a:off x="0" y="0"/>
              <a:ext cx="2123447" cy="31905"/>
            </a:xfrm>
            <a:custGeom>
              <a:avLst/>
              <a:gdLst/>
              <a:ahLst/>
              <a:cxnLst/>
              <a:rect r="r" b="b" t="t" l="l"/>
              <a:pathLst>
                <a:path h="31905" w="2123447">
                  <a:moveTo>
                    <a:pt x="0" y="0"/>
                  </a:moveTo>
                  <a:lnTo>
                    <a:pt x="2123447" y="0"/>
                  </a:lnTo>
                  <a:lnTo>
                    <a:pt x="2123447" y="31905"/>
                  </a:lnTo>
                  <a:lnTo>
                    <a:pt x="0" y="31905"/>
                  </a:lnTo>
                  <a:close/>
                </a:path>
              </a:pathLst>
            </a:custGeom>
            <a:solidFill>
              <a:srgbClr val="F9B314"/>
            </a:solidFill>
          </p:spPr>
        </p:sp>
        <p:sp>
          <p:nvSpPr>
            <p:cNvPr name="TextBox 15" id="15"/>
            <p:cNvSpPr txBox="true"/>
            <p:nvPr/>
          </p:nvSpPr>
          <p:spPr>
            <a:xfrm>
              <a:off x="0" y="-38100"/>
              <a:ext cx="2123447" cy="7000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641280">
            <a:off x="15747367" y="787273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4149154">
            <a:off x="17015123" y="8092915"/>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687649" y="2923739"/>
            <a:ext cx="4493053" cy="4511429"/>
          </a:xfrm>
          <a:custGeom>
            <a:avLst/>
            <a:gdLst/>
            <a:ahLst/>
            <a:cxnLst/>
            <a:rect r="r" b="b" t="t" l="l"/>
            <a:pathLst>
              <a:path h="4511429" w="4493053">
                <a:moveTo>
                  <a:pt x="0" y="0"/>
                </a:moveTo>
                <a:lnTo>
                  <a:pt x="4493052" y="0"/>
                </a:lnTo>
                <a:lnTo>
                  <a:pt x="4493052" y="4511429"/>
                </a:lnTo>
                <a:lnTo>
                  <a:pt x="0" y="4511429"/>
                </a:lnTo>
                <a:lnTo>
                  <a:pt x="0" y="0"/>
                </a:lnTo>
                <a:close/>
              </a:path>
            </a:pathLst>
          </a:custGeom>
          <a:blipFill>
            <a:blip r:embed="rId16"/>
            <a:stretch>
              <a:fillRect l="0" t="0" r="0" b="0"/>
            </a:stretch>
          </a:blipFill>
        </p:spPr>
      </p:sp>
      <p:sp>
        <p:nvSpPr>
          <p:cNvPr name="Freeform 19" id="19"/>
          <p:cNvSpPr/>
          <p:nvPr/>
        </p:nvSpPr>
        <p:spPr>
          <a:xfrm flipH="false" flipV="false" rot="0">
            <a:off x="6528601" y="2992334"/>
            <a:ext cx="4507871" cy="4374238"/>
          </a:xfrm>
          <a:custGeom>
            <a:avLst/>
            <a:gdLst/>
            <a:ahLst/>
            <a:cxnLst/>
            <a:rect r="r" b="b" t="t" l="l"/>
            <a:pathLst>
              <a:path h="4374238" w="4507871">
                <a:moveTo>
                  <a:pt x="0" y="0"/>
                </a:moveTo>
                <a:lnTo>
                  <a:pt x="4507870" y="0"/>
                </a:lnTo>
                <a:lnTo>
                  <a:pt x="4507870" y="4374238"/>
                </a:lnTo>
                <a:lnTo>
                  <a:pt x="0" y="4374238"/>
                </a:lnTo>
                <a:lnTo>
                  <a:pt x="0" y="0"/>
                </a:lnTo>
                <a:close/>
              </a:path>
            </a:pathLst>
          </a:custGeom>
          <a:blipFill>
            <a:blip r:embed="rId17"/>
            <a:stretch>
              <a:fillRect l="0" t="0" r="0" b="0"/>
            </a:stretch>
          </a:blipFill>
        </p:spPr>
      </p:sp>
      <p:sp>
        <p:nvSpPr>
          <p:cNvPr name="Freeform 20" id="20"/>
          <p:cNvSpPr/>
          <p:nvPr/>
        </p:nvSpPr>
        <p:spPr>
          <a:xfrm flipH="false" flipV="false" rot="0">
            <a:off x="11446310" y="2923739"/>
            <a:ext cx="4493053" cy="4511429"/>
          </a:xfrm>
          <a:custGeom>
            <a:avLst/>
            <a:gdLst/>
            <a:ahLst/>
            <a:cxnLst/>
            <a:rect r="r" b="b" t="t" l="l"/>
            <a:pathLst>
              <a:path h="4511429" w="4493053">
                <a:moveTo>
                  <a:pt x="0" y="0"/>
                </a:moveTo>
                <a:lnTo>
                  <a:pt x="4493053" y="0"/>
                </a:lnTo>
                <a:lnTo>
                  <a:pt x="4493053" y="4511429"/>
                </a:lnTo>
                <a:lnTo>
                  <a:pt x="0" y="4511429"/>
                </a:lnTo>
                <a:lnTo>
                  <a:pt x="0" y="0"/>
                </a:lnTo>
                <a:close/>
              </a:path>
            </a:pathLst>
          </a:custGeom>
          <a:blipFill>
            <a:blip r:embed="rId18"/>
            <a:stretch>
              <a:fillRect l="0" t="0" r="0" b="0"/>
            </a:stretch>
          </a:blipFill>
        </p:spPr>
      </p:sp>
      <p:sp>
        <p:nvSpPr>
          <p:cNvPr name="TextBox 21" id="21"/>
          <p:cNvSpPr txBox="true"/>
          <p:nvPr/>
        </p:nvSpPr>
        <p:spPr>
          <a:xfrm rot="0">
            <a:off x="1111247" y="1691773"/>
            <a:ext cx="6676106"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Exploratory Data Analysis</a:t>
            </a:r>
          </a:p>
        </p:txBody>
      </p:sp>
      <p:sp>
        <p:nvSpPr>
          <p:cNvPr name="TextBox 22" id="22"/>
          <p:cNvSpPr txBox="true"/>
          <p:nvPr/>
        </p:nvSpPr>
        <p:spPr>
          <a:xfrm rot="0">
            <a:off x="2360432" y="7890739"/>
            <a:ext cx="26738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pIC50 AMPK</a:t>
            </a:r>
          </a:p>
        </p:txBody>
      </p:sp>
      <p:sp>
        <p:nvSpPr>
          <p:cNvPr name="TextBox 23" id="23"/>
          <p:cNvSpPr txBox="true"/>
          <p:nvPr/>
        </p:nvSpPr>
        <p:spPr>
          <a:xfrm rot="0">
            <a:off x="7445632" y="7890739"/>
            <a:ext cx="26738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MW AMPK</a:t>
            </a:r>
          </a:p>
        </p:txBody>
      </p:sp>
      <p:sp>
        <p:nvSpPr>
          <p:cNvPr name="TextBox 24" id="24"/>
          <p:cNvSpPr txBox="true"/>
          <p:nvPr/>
        </p:nvSpPr>
        <p:spPr>
          <a:xfrm rot="0">
            <a:off x="12529265" y="7890739"/>
            <a:ext cx="26738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logP AMPK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193794" y="2596068"/>
            <a:ext cx="6593559" cy="99070"/>
            <a:chOff x="0" y="0"/>
            <a:chExt cx="2123447" cy="31905"/>
          </a:xfrm>
        </p:grpSpPr>
        <p:sp>
          <p:nvSpPr>
            <p:cNvPr name="Freeform 14" id="14"/>
            <p:cNvSpPr/>
            <p:nvPr/>
          </p:nvSpPr>
          <p:spPr>
            <a:xfrm flipH="false" flipV="false" rot="0">
              <a:off x="0" y="0"/>
              <a:ext cx="2123447" cy="31905"/>
            </a:xfrm>
            <a:custGeom>
              <a:avLst/>
              <a:gdLst/>
              <a:ahLst/>
              <a:cxnLst/>
              <a:rect r="r" b="b" t="t" l="l"/>
              <a:pathLst>
                <a:path h="31905" w="2123447">
                  <a:moveTo>
                    <a:pt x="0" y="0"/>
                  </a:moveTo>
                  <a:lnTo>
                    <a:pt x="2123447" y="0"/>
                  </a:lnTo>
                  <a:lnTo>
                    <a:pt x="2123447" y="31905"/>
                  </a:lnTo>
                  <a:lnTo>
                    <a:pt x="0" y="31905"/>
                  </a:lnTo>
                  <a:close/>
                </a:path>
              </a:pathLst>
            </a:custGeom>
            <a:solidFill>
              <a:srgbClr val="F9B314"/>
            </a:solidFill>
          </p:spPr>
        </p:sp>
        <p:sp>
          <p:nvSpPr>
            <p:cNvPr name="TextBox 15" id="15"/>
            <p:cNvSpPr txBox="true"/>
            <p:nvPr/>
          </p:nvSpPr>
          <p:spPr>
            <a:xfrm>
              <a:off x="0" y="-38100"/>
              <a:ext cx="2123447" cy="7000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641280">
            <a:off x="15747367" y="787273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4149154">
            <a:off x="17015123" y="8092915"/>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2162726" y="3361756"/>
            <a:ext cx="4894370" cy="4787123"/>
          </a:xfrm>
          <a:custGeom>
            <a:avLst/>
            <a:gdLst/>
            <a:ahLst/>
            <a:cxnLst/>
            <a:rect r="r" b="b" t="t" l="l"/>
            <a:pathLst>
              <a:path h="4787123" w="4894370">
                <a:moveTo>
                  <a:pt x="0" y="0"/>
                </a:moveTo>
                <a:lnTo>
                  <a:pt x="4894371" y="0"/>
                </a:lnTo>
                <a:lnTo>
                  <a:pt x="4894371" y="4787123"/>
                </a:lnTo>
                <a:lnTo>
                  <a:pt x="0" y="4787123"/>
                </a:lnTo>
                <a:lnTo>
                  <a:pt x="0" y="0"/>
                </a:lnTo>
                <a:close/>
              </a:path>
            </a:pathLst>
          </a:custGeom>
          <a:blipFill>
            <a:blip r:embed="rId16"/>
            <a:stretch>
              <a:fillRect l="0" t="0" r="0" b="0"/>
            </a:stretch>
          </a:blipFill>
        </p:spPr>
      </p:sp>
      <p:sp>
        <p:nvSpPr>
          <p:cNvPr name="Freeform 19" id="19"/>
          <p:cNvSpPr/>
          <p:nvPr/>
        </p:nvSpPr>
        <p:spPr>
          <a:xfrm flipH="false" flipV="false" rot="0">
            <a:off x="9487927" y="3361756"/>
            <a:ext cx="4855371" cy="4787123"/>
          </a:xfrm>
          <a:custGeom>
            <a:avLst/>
            <a:gdLst/>
            <a:ahLst/>
            <a:cxnLst/>
            <a:rect r="r" b="b" t="t" l="l"/>
            <a:pathLst>
              <a:path h="4787123" w="4855371">
                <a:moveTo>
                  <a:pt x="0" y="0"/>
                </a:moveTo>
                <a:lnTo>
                  <a:pt x="4855371" y="0"/>
                </a:lnTo>
                <a:lnTo>
                  <a:pt x="4855371" y="4787123"/>
                </a:lnTo>
                <a:lnTo>
                  <a:pt x="0" y="4787123"/>
                </a:lnTo>
                <a:lnTo>
                  <a:pt x="0" y="0"/>
                </a:lnTo>
                <a:close/>
              </a:path>
            </a:pathLst>
          </a:custGeom>
          <a:blipFill>
            <a:blip r:embed="rId17"/>
            <a:stretch>
              <a:fillRect l="0" t="0" r="0" b="0"/>
            </a:stretch>
          </a:blipFill>
        </p:spPr>
      </p:sp>
      <p:sp>
        <p:nvSpPr>
          <p:cNvPr name="TextBox 20" id="20"/>
          <p:cNvSpPr txBox="true"/>
          <p:nvPr/>
        </p:nvSpPr>
        <p:spPr>
          <a:xfrm rot="0">
            <a:off x="1111247" y="1691773"/>
            <a:ext cx="6676106"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Exploratory Data Analysis</a:t>
            </a:r>
          </a:p>
        </p:txBody>
      </p:sp>
      <p:sp>
        <p:nvSpPr>
          <p:cNvPr name="TextBox 21" id="21"/>
          <p:cNvSpPr txBox="true"/>
          <p:nvPr/>
        </p:nvSpPr>
        <p:spPr>
          <a:xfrm rot="0">
            <a:off x="2721694" y="8768004"/>
            <a:ext cx="3776436"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NumHDonors AMPK</a:t>
            </a:r>
          </a:p>
        </p:txBody>
      </p:sp>
      <p:sp>
        <p:nvSpPr>
          <p:cNvPr name="TextBox 22" id="22"/>
          <p:cNvSpPr txBox="true"/>
          <p:nvPr/>
        </p:nvSpPr>
        <p:spPr>
          <a:xfrm rot="0">
            <a:off x="9757661" y="8768004"/>
            <a:ext cx="4315903"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NumHAcceptors AMPK</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73480" y="2594038"/>
            <a:ext cx="6275483" cy="118366"/>
            <a:chOff x="0" y="0"/>
            <a:chExt cx="2021011" cy="38120"/>
          </a:xfrm>
        </p:grpSpPr>
        <p:sp>
          <p:nvSpPr>
            <p:cNvPr name="Freeform 18" id="18"/>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19" id="19"/>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422369" y="3931226"/>
            <a:ext cx="6593231" cy="3161603"/>
            <a:chOff x="0" y="0"/>
            <a:chExt cx="8790975" cy="4215471"/>
          </a:xfrm>
        </p:grpSpPr>
        <p:grpSp>
          <p:nvGrpSpPr>
            <p:cNvPr name="Group 21" id="21"/>
            <p:cNvGrpSpPr/>
            <p:nvPr/>
          </p:nvGrpSpPr>
          <p:grpSpPr>
            <a:xfrm rot="0">
              <a:off x="0" y="0"/>
              <a:ext cx="8790975" cy="4215471"/>
              <a:chOff x="0" y="0"/>
              <a:chExt cx="3221900" cy="1544974"/>
            </a:xfrm>
          </p:grpSpPr>
          <p:sp>
            <p:nvSpPr>
              <p:cNvPr name="Freeform 22" id="22"/>
              <p:cNvSpPr/>
              <p:nvPr/>
            </p:nvSpPr>
            <p:spPr>
              <a:xfrm flipH="false" flipV="false" rot="0">
                <a:off x="0" y="0"/>
                <a:ext cx="3221900" cy="1544974"/>
              </a:xfrm>
              <a:custGeom>
                <a:avLst/>
                <a:gdLst/>
                <a:ahLst/>
                <a:cxnLst/>
                <a:rect r="r" b="b" t="t" l="l"/>
                <a:pathLst>
                  <a:path h="1544974" w="3221900">
                    <a:moveTo>
                      <a:pt x="59885" y="0"/>
                    </a:moveTo>
                    <a:lnTo>
                      <a:pt x="3162015" y="0"/>
                    </a:lnTo>
                    <a:cubicBezTo>
                      <a:pt x="3177897" y="0"/>
                      <a:pt x="3193129" y="6309"/>
                      <a:pt x="3204360" y="17540"/>
                    </a:cubicBezTo>
                    <a:cubicBezTo>
                      <a:pt x="3215591" y="28771"/>
                      <a:pt x="3221900" y="44003"/>
                      <a:pt x="3221900" y="59885"/>
                    </a:cubicBezTo>
                    <a:lnTo>
                      <a:pt x="3221900" y="1485089"/>
                    </a:lnTo>
                    <a:cubicBezTo>
                      <a:pt x="3221900" y="1500971"/>
                      <a:pt x="3215591" y="1516203"/>
                      <a:pt x="3204360" y="1527434"/>
                    </a:cubicBezTo>
                    <a:cubicBezTo>
                      <a:pt x="3193129" y="1538665"/>
                      <a:pt x="3177897" y="1544974"/>
                      <a:pt x="3162015" y="1544974"/>
                    </a:cubicBezTo>
                    <a:lnTo>
                      <a:pt x="59885" y="1544974"/>
                    </a:lnTo>
                    <a:cubicBezTo>
                      <a:pt x="26812" y="1544974"/>
                      <a:pt x="0" y="1518162"/>
                      <a:pt x="0" y="1485089"/>
                    </a:cubicBezTo>
                    <a:lnTo>
                      <a:pt x="0" y="59885"/>
                    </a:lnTo>
                    <a:cubicBezTo>
                      <a:pt x="0" y="44003"/>
                      <a:pt x="6309" y="28771"/>
                      <a:pt x="17540" y="17540"/>
                    </a:cubicBezTo>
                    <a:cubicBezTo>
                      <a:pt x="28771" y="6309"/>
                      <a:pt x="44003" y="0"/>
                      <a:pt x="59885" y="0"/>
                    </a:cubicBezTo>
                    <a:close/>
                  </a:path>
                </a:pathLst>
              </a:custGeom>
              <a:solidFill>
                <a:srgbClr val="E26F6F"/>
              </a:solidFill>
              <a:ln cap="rnd">
                <a:noFill/>
                <a:prstDash val="solid"/>
                <a:round/>
              </a:ln>
            </p:spPr>
          </p:sp>
          <p:sp>
            <p:nvSpPr>
              <p:cNvPr name="TextBox 23" id="23"/>
              <p:cNvSpPr txBox="true"/>
              <p:nvPr/>
            </p:nvSpPr>
            <p:spPr>
              <a:xfrm>
                <a:off x="0" y="-133350"/>
                <a:ext cx="3221900" cy="1678324"/>
              </a:xfrm>
              <a:prstGeom prst="rect">
                <a:avLst/>
              </a:prstGeom>
            </p:spPr>
            <p:txBody>
              <a:bodyPr anchor="ctr" rtlCol="false" tIns="37782" lIns="37782" bIns="37782" rIns="37782"/>
              <a:lstStyle/>
              <a:p>
                <a:pPr algn="ctr">
                  <a:lnSpc>
                    <a:spcPts val="4200"/>
                  </a:lnSpc>
                  <a:spcBef>
                    <a:spcPct val="0"/>
                  </a:spcBef>
                </a:pPr>
              </a:p>
            </p:txBody>
          </p:sp>
        </p:grpSp>
        <p:sp>
          <p:nvSpPr>
            <p:cNvPr name="TextBox 24" id="24"/>
            <p:cNvSpPr txBox="true"/>
            <p:nvPr/>
          </p:nvSpPr>
          <p:spPr>
            <a:xfrm rot="0">
              <a:off x="254452" y="314989"/>
              <a:ext cx="8112858" cy="3245730"/>
            </a:xfrm>
            <a:prstGeom prst="rect">
              <a:avLst/>
            </a:prstGeom>
          </p:spPr>
          <p:txBody>
            <a:bodyPr anchor="t" rtlCol="false" tIns="0" lIns="0" bIns="0" rIns="0">
              <a:spAutoFit/>
            </a:bodyPr>
            <a:lstStyle/>
            <a:p>
              <a:pPr algn="just" marL="0" indent="0" lvl="0">
                <a:lnSpc>
                  <a:spcPts val="3244"/>
                </a:lnSpc>
                <a:spcBef>
                  <a:spcPct val="0"/>
                </a:spcBef>
              </a:pPr>
              <a:r>
                <a:rPr lang="en-US" sz="2317" i="true">
                  <a:solidFill>
                    <a:srgbClr val="000000"/>
                  </a:solidFill>
                  <a:latin typeface="Montserrat Italics"/>
                  <a:ea typeface="Montserrat Italics"/>
                  <a:cs typeface="Montserrat Italics"/>
                  <a:sym typeface="Montserrat Italics"/>
                </a:rPr>
                <a:t>Struktur molekul kimia ditandai dengan "fingerprint" digital untuk analisis, seperti pengelompokan dan prediksi sifat biologis. Keanekaragaman ini mendukung penelitian farmasi dan pengembangan obat.</a:t>
              </a:r>
            </a:p>
          </p:txBody>
        </p:sp>
      </p:grpSp>
      <p:sp>
        <p:nvSpPr>
          <p:cNvPr name="Freeform 25" id="25"/>
          <p:cNvSpPr/>
          <p:nvPr/>
        </p:nvSpPr>
        <p:spPr>
          <a:xfrm flipH="false" flipV="false" rot="0">
            <a:off x="2150277" y="2901342"/>
            <a:ext cx="5845733" cy="5951430"/>
          </a:xfrm>
          <a:custGeom>
            <a:avLst/>
            <a:gdLst/>
            <a:ahLst/>
            <a:cxnLst/>
            <a:rect r="r" b="b" t="t" l="l"/>
            <a:pathLst>
              <a:path h="5951430" w="5845733">
                <a:moveTo>
                  <a:pt x="0" y="0"/>
                </a:moveTo>
                <a:lnTo>
                  <a:pt x="5845733" y="0"/>
                </a:lnTo>
                <a:lnTo>
                  <a:pt x="5845733" y="5951430"/>
                </a:lnTo>
                <a:lnTo>
                  <a:pt x="0" y="5951430"/>
                </a:lnTo>
                <a:lnTo>
                  <a:pt x="0" y="0"/>
                </a:lnTo>
                <a:close/>
              </a:path>
            </a:pathLst>
          </a:custGeom>
          <a:blipFill>
            <a:blip r:embed="rId18"/>
            <a:stretch>
              <a:fillRect l="0" t="0" r="0" b="-243140"/>
            </a:stretch>
          </a:blipFill>
        </p:spPr>
      </p:sp>
      <p:sp>
        <p:nvSpPr>
          <p:cNvPr name="TextBox 26" id="26"/>
          <p:cNvSpPr txBox="true"/>
          <p:nvPr/>
        </p:nvSpPr>
        <p:spPr>
          <a:xfrm rot="0">
            <a:off x="1028700" y="1808103"/>
            <a:ext cx="6420262"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Struktur Molekul Dataset</a:t>
            </a:r>
          </a:p>
        </p:txBody>
      </p:sp>
      <p:sp>
        <p:nvSpPr>
          <p:cNvPr name="TextBox 27" id="27"/>
          <p:cNvSpPr txBox="true"/>
          <p:nvPr/>
        </p:nvSpPr>
        <p:spPr>
          <a:xfrm rot="0">
            <a:off x="3280661" y="9090897"/>
            <a:ext cx="3776436"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Visual Fingerprint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3174299" y="-1644312"/>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659537" y="-570237"/>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77267" y="4300317"/>
            <a:ext cx="7087740" cy="3095551"/>
            <a:chOff x="0" y="0"/>
            <a:chExt cx="9450321" cy="4127401"/>
          </a:xfrm>
        </p:grpSpPr>
        <p:grpSp>
          <p:nvGrpSpPr>
            <p:cNvPr name="Group 7" id="7"/>
            <p:cNvGrpSpPr/>
            <p:nvPr/>
          </p:nvGrpSpPr>
          <p:grpSpPr>
            <a:xfrm rot="0">
              <a:off x="0" y="0"/>
              <a:ext cx="9450321" cy="4127401"/>
              <a:chOff x="0" y="0"/>
              <a:chExt cx="3028307" cy="1322605"/>
            </a:xfrm>
          </p:grpSpPr>
          <p:sp>
            <p:nvSpPr>
              <p:cNvPr name="Freeform 8" id="8"/>
              <p:cNvSpPr/>
              <p:nvPr/>
            </p:nvSpPr>
            <p:spPr>
              <a:xfrm flipH="false" flipV="false" rot="0">
                <a:off x="0" y="0"/>
                <a:ext cx="3028307" cy="1322605"/>
              </a:xfrm>
              <a:custGeom>
                <a:avLst/>
                <a:gdLst/>
                <a:ahLst/>
                <a:cxnLst/>
                <a:rect r="r" b="b" t="t" l="l"/>
                <a:pathLst>
                  <a:path h="1322605" w="3028307">
                    <a:moveTo>
                      <a:pt x="55707" y="0"/>
                    </a:moveTo>
                    <a:lnTo>
                      <a:pt x="2972600" y="0"/>
                    </a:lnTo>
                    <a:cubicBezTo>
                      <a:pt x="2987374" y="0"/>
                      <a:pt x="3001544" y="5869"/>
                      <a:pt x="3011991" y="16316"/>
                    </a:cubicBezTo>
                    <a:cubicBezTo>
                      <a:pt x="3022438" y="26763"/>
                      <a:pt x="3028307" y="40933"/>
                      <a:pt x="3028307" y="55707"/>
                    </a:cubicBezTo>
                    <a:lnTo>
                      <a:pt x="3028307" y="1266897"/>
                    </a:lnTo>
                    <a:cubicBezTo>
                      <a:pt x="3028307" y="1297664"/>
                      <a:pt x="3003366" y="1322605"/>
                      <a:pt x="2972600" y="1322605"/>
                    </a:cubicBezTo>
                    <a:lnTo>
                      <a:pt x="55707" y="1322605"/>
                    </a:lnTo>
                    <a:cubicBezTo>
                      <a:pt x="40933" y="1322605"/>
                      <a:pt x="26763" y="1316736"/>
                      <a:pt x="16316" y="1306288"/>
                    </a:cubicBezTo>
                    <a:cubicBezTo>
                      <a:pt x="5869" y="1295841"/>
                      <a:pt x="0" y="1281672"/>
                      <a:pt x="0" y="1266897"/>
                    </a:cubicBezTo>
                    <a:lnTo>
                      <a:pt x="0" y="55707"/>
                    </a:lnTo>
                    <a:cubicBezTo>
                      <a:pt x="0" y="40933"/>
                      <a:pt x="5869" y="26763"/>
                      <a:pt x="16316" y="16316"/>
                    </a:cubicBezTo>
                    <a:cubicBezTo>
                      <a:pt x="26763" y="5869"/>
                      <a:pt x="40933" y="0"/>
                      <a:pt x="55707" y="0"/>
                    </a:cubicBezTo>
                    <a:close/>
                  </a:path>
                </a:pathLst>
              </a:custGeom>
              <a:solidFill>
                <a:srgbClr val="E26F6F"/>
              </a:solidFill>
              <a:ln cap="rnd">
                <a:noFill/>
                <a:prstDash val="solid"/>
                <a:round/>
              </a:ln>
            </p:spPr>
          </p:sp>
          <p:sp>
            <p:nvSpPr>
              <p:cNvPr name="TextBox 9" id="9"/>
              <p:cNvSpPr txBox="true"/>
              <p:nvPr/>
            </p:nvSpPr>
            <p:spPr>
              <a:xfrm>
                <a:off x="0" y="-133350"/>
                <a:ext cx="3028307" cy="1455955"/>
              </a:xfrm>
              <a:prstGeom prst="rect">
                <a:avLst/>
              </a:prstGeom>
            </p:spPr>
            <p:txBody>
              <a:bodyPr anchor="ctr" rtlCol="false" tIns="43213" lIns="43213" bIns="43213" rIns="43213"/>
              <a:lstStyle/>
              <a:p>
                <a:pPr algn="ctr">
                  <a:lnSpc>
                    <a:spcPts val="4200"/>
                  </a:lnSpc>
                  <a:spcBef>
                    <a:spcPct val="0"/>
                  </a:spcBef>
                </a:pPr>
              </a:p>
            </p:txBody>
          </p:sp>
        </p:grpSp>
        <p:sp>
          <p:nvSpPr>
            <p:cNvPr name="TextBox 10" id="10"/>
            <p:cNvSpPr txBox="true"/>
            <p:nvPr/>
          </p:nvSpPr>
          <p:spPr>
            <a:xfrm rot="0">
              <a:off x="329587" y="474965"/>
              <a:ext cx="8756600" cy="3385219"/>
            </a:xfrm>
            <a:prstGeom prst="rect">
              <a:avLst/>
            </a:prstGeom>
          </p:spPr>
          <p:txBody>
            <a:bodyPr anchor="t" rtlCol="false" tIns="0" lIns="0" bIns="0" rIns="0">
              <a:spAutoFit/>
            </a:bodyPr>
            <a:lstStyle/>
            <a:p>
              <a:pPr algn="just" marL="0" indent="0" lvl="0">
                <a:lnSpc>
                  <a:spcPts val="3384"/>
                </a:lnSpc>
                <a:spcBef>
                  <a:spcPct val="0"/>
                </a:spcBef>
              </a:pPr>
              <a:r>
                <a:rPr lang="en-US" b="true" sz="2417" i="true" strike="noStrike" u="none">
                  <a:solidFill>
                    <a:srgbClr val="000000"/>
                  </a:solidFill>
                  <a:latin typeface="Montserrat Bold Italics"/>
                  <a:ea typeface="Montserrat Bold Italics"/>
                  <a:cs typeface="Montserrat Bold Italics"/>
                  <a:sym typeface="Montserrat Bold Italics"/>
                </a:rPr>
                <a:t>Resveratrol</a:t>
              </a:r>
              <a:r>
                <a:rPr lang="en-US" sz="2417" i="true" strike="noStrike" u="none">
                  <a:solidFill>
                    <a:srgbClr val="000000"/>
                  </a:solidFill>
                  <a:latin typeface="Montserrat Italics"/>
                  <a:ea typeface="Montserrat Italics"/>
                  <a:cs typeface="Montserrat Italics"/>
                  <a:sym typeface="Montserrat Italics"/>
                </a:rPr>
                <a:t> adalah senyawa polifenol dengan aktivitas antioksidan, antiinflamasi, dan antikanker, didukung oleh gugus hidroksil pada cincin aromatik yang menangkal radikal bebas.</a:t>
              </a:r>
            </a:p>
            <a:p>
              <a:pPr algn="just" marL="0" indent="0" lvl="0">
                <a:lnSpc>
                  <a:spcPts val="3384"/>
                </a:lnSpc>
                <a:spcBef>
                  <a:spcPct val="0"/>
                </a:spcBef>
              </a:pPr>
            </a:p>
          </p:txBody>
        </p:sp>
      </p:grpSp>
      <p:grpSp>
        <p:nvGrpSpPr>
          <p:cNvPr name="Group 11" id="11"/>
          <p:cNvGrpSpPr/>
          <p:nvPr/>
        </p:nvGrpSpPr>
        <p:grpSpPr>
          <a:xfrm rot="0">
            <a:off x="7057097" y="289427"/>
            <a:ext cx="4052180" cy="1307119"/>
            <a:chOff x="0" y="0"/>
            <a:chExt cx="5402906" cy="1742825"/>
          </a:xfrm>
        </p:grpSpPr>
        <p:sp>
          <p:nvSpPr>
            <p:cNvPr name="Freeform 12" id="12"/>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13" id="13"/>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14" id="14"/>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5" id="15"/>
          <p:cNvGrpSpPr/>
          <p:nvPr/>
        </p:nvGrpSpPr>
        <p:grpSpPr>
          <a:xfrm rot="0">
            <a:off x="6888832" y="1674573"/>
            <a:ext cx="4220445" cy="93400"/>
            <a:chOff x="0" y="0"/>
            <a:chExt cx="1359189" cy="30079"/>
          </a:xfrm>
        </p:grpSpPr>
        <p:sp>
          <p:nvSpPr>
            <p:cNvPr name="Freeform 16" id="16"/>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7" id="17"/>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73480" y="2594038"/>
            <a:ext cx="6275483" cy="118366"/>
            <a:chOff x="0" y="0"/>
            <a:chExt cx="2021011" cy="38120"/>
          </a:xfrm>
        </p:grpSpPr>
        <p:sp>
          <p:nvSpPr>
            <p:cNvPr name="Freeform 19" id="19"/>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20" id="20"/>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9722686" y="4300317"/>
            <a:ext cx="7536614" cy="3338047"/>
          </a:xfrm>
          <a:custGeom>
            <a:avLst/>
            <a:gdLst/>
            <a:ahLst/>
            <a:cxnLst/>
            <a:rect r="r" b="b" t="t" l="l"/>
            <a:pathLst>
              <a:path h="3338047" w="7536614">
                <a:moveTo>
                  <a:pt x="0" y="0"/>
                </a:moveTo>
                <a:lnTo>
                  <a:pt x="7536614" y="0"/>
                </a:lnTo>
                <a:lnTo>
                  <a:pt x="7536614" y="3338047"/>
                </a:lnTo>
                <a:lnTo>
                  <a:pt x="0" y="3338047"/>
                </a:lnTo>
                <a:lnTo>
                  <a:pt x="0" y="0"/>
                </a:lnTo>
                <a:close/>
              </a:path>
            </a:pathLst>
          </a:custGeom>
          <a:blipFill>
            <a:blip r:embed="rId14"/>
            <a:stretch>
              <a:fillRect l="-16856" t="0" r="-16016" b="0"/>
            </a:stretch>
          </a:blipFill>
        </p:spPr>
      </p:sp>
      <p:sp>
        <p:nvSpPr>
          <p:cNvPr name="TextBox 23" id="23"/>
          <p:cNvSpPr txBox="true"/>
          <p:nvPr/>
        </p:nvSpPr>
        <p:spPr>
          <a:xfrm rot="0">
            <a:off x="1028700" y="1817628"/>
            <a:ext cx="6420262"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Struktur Kimia Resveratrol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888" r="0" b="-7888"/>
            </a:stretch>
          </a:blipFill>
        </p:spPr>
      </p:sp>
      <p:sp>
        <p:nvSpPr>
          <p:cNvPr name="Freeform 3" id="3"/>
          <p:cNvSpPr/>
          <p:nvPr/>
        </p:nvSpPr>
        <p:spPr>
          <a:xfrm flipH="true" flipV="false" rot="0">
            <a:off x="16793490" y="-423583"/>
            <a:ext cx="1836230" cy="4114800"/>
          </a:xfrm>
          <a:custGeom>
            <a:avLst/>
            <a:gdLst/>
            <a:ahLst/>
            <a:cxnLst/>
            <a:rect r="r" b="b" t="t" l="l"/>
            <a:pathLst>
              <a:path h="4114800" w="1836230">
                <a:moveTo>
                  <a:pt x="1836229" y="0"/>
                </a:moveTo>
                <a:lnTo>
                  <a:pt x="0" y="0"/>
                </a:lnTo>
                <a:lnTo>
                  <a:pt x="0" y="4114800"/>
                </a:lnTo>
                <a:lnTo>
                  <a:pt x="1836229" y="4114800"/>
                </a:lnTo>
                <a:lnTo>
                  <a:pt x="183622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7344" y="8407329"/>
            <a:ext cx="2367449" cy="2583846"/>
          </a:xfrm>
          <a:custGeom>
            <a:avLst/>
            <a:gdLst/>
            <a:ahLst/>
            <a:cxnLst/>
            <a:rect r="r" b="b" t="t" l="l"/>
            <a:pathLst>
              <a:path h="2583846" w="2367449">
                <a:moveTo>
                  <a:pt x="0" y="0"/>
                </a:moveTo>
                <a:lnTo>
                  <a:pt x="2367449" y="0"/>
                </a:lnTo>
                <a:lnTo>
                  <a:pt x="2367449" y="2583846"/>
                </a:lnTo>
                <a:lnTo>
                  <a:pt x="0" y="2583846"/>
                </a:lnTo>
                <a:lnTo>
                  <a:pt x="0" y="0"/>
                </a:lnTo>
                <a:close/>
              </a:path>
            </a:pathLst>
          </a:custGeom>
          <a:blipFill>
            <a:blip r:embed="rId5"/>
            <a:stretch>
              <a:fillRect l="0" t="0" r="0" b="0"/>
            </a:stretch>
          </a:blipFill>
        </p:spPr>
      </p:sp>
      <p:sp>
        <p:nvSpPr>
          <p:cNvPr name="Freeform 5" id="5"/>
          <p:cNvSpPr/>
          <p:nvPr/>
        </p:nvSpPr>
        <p:spPr>
          <a:xfrm flipH="false" flipV="false" rot="0">
            <a:off x="-287751" y="8726144"/>
            <a:ext cx="2120557" cy="1977419"/>
          </a:xfrm>
          <a:custGeom>
            <a:avLst/>
            <a:gdLst/>
            <a:ahLst/>
            <a:cxnLst/>
            <a:rect r="r" b="b" t="t" l="l"/>
            <a:pathLst>
              <a:path h="1977419" w="2120557">
                <a:moveTo>
                  <a:pt x="0" y="0"/>
                </a:moveTo>
                <a:lnTo>
                  <a:pt x="2120557" y="0"/>
                </a:lnTo>
                <a:lnTo>
                  <a:pt x="2120557" y="1977419"/>
                </a:lnTo>
                <a:lnTo>
                  <a:pt x="0" y="1977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903306" y="3303142"/>
            <a:ext cx="2034377" cy="203437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8" id="8"/>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9" id="9"/>
          <p:cNvGrpSpPr/>
          <p:nvPr/>
        </p:nvGrpSpPr>
        <p:grpSpPr>
          <a:xfrm rot="0">
            <a:off x="1963778" y="3363615"/>
            <a:ext cx="1913433" cy="19134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046" t="0" r="-25046" b="0"/>
              </a:stretch>
            </a:blipFill>
          </p:spPr>
        </p:sp>
      </p:grpSp>
      <p:grpSp>
        <p:nvGrpSpPr>
          <p:cNvPr name="Group 11" id="11"/>
          <p:cNvGrpSpPr/>
          <p:nvPr/>
        </p:nvGrpSpPr>
        <p:grpSpPr>
          <a:xfrm rot="0">
            <a:off x="4103633" y="6209386"/>
            <a:ext cx="2034377" cy="20343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13" id="13"/>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14" id="14"/>
          <p:cNvGrpSpPr/>
          <p:nvPr/>
        </p:nvGrpSpPr>
        <p:grpSpPr>
          <a:xfrm rot="0">
            <a:off x="4164105" y="6269858"/>
            <a:ext cx="1913433" cy="19134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68067" t="0" r="-22904" b="0"/>
              </a:stretch>
            </a:blipFill>
          </p:spPr>
        </p:sp>
      </p:grpSp>
      <p:grpSp>
        <p:nvGrpSpPr>
          <p:cNvPr name="Group 16" id="16"/>
          <p:cNvGrpSpPr/>
          <p:nvPr/>
        </p:nvGrpSpPr>
        <p:grpSpPr>
          <a:xfrm rot="0">
            <a:off x="6984906" y="3303142"/>
            <a:ext cx="2034377" cy="2034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18" id="18"/>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19" id="19"/>
          <p:cNvGrpSpPr/>
          <p:nvPr/>
        </p:nvGrpSpPr>
        <p:grpSpPr>
          <a:xfrm rot="0">
            <a:off x="7045378" y="3363615"/>
            <a:ext cx="1913433" cy="191343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8965" t="0" r="-18965" b="0"/>
              </a:stretch>
            </a:blipFill>
          </p:spPr>
        </p:sp>
      </p:grpSp>
      <p:grpSp>
        <p:nvGrpSpPr>
          <p:cNvPr name="Group 21" id="21"/>
          <p:cNvGrpSpPr/>
          <p:nvPr/>
        </p:nvGrpSpPr>
        <p:grpSpPr>
          <a:xfrm rot="0">
            <a:off x="9611308" y="6244765"/>
            <a:ext cx="2034377" cy="20343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23" id="23"/>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24" id="24"/>
          <p:cNvGrpSpPr/>
          <p:nvPr/>
        </p:nvGrpSpPr>
        <p:grpSpPr>
          <a:xfrm rot="0">
            <a:off x="9671780" y="6305237"/>
            <a:ext cx="1913433" cy="19134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62244" r="0" b="-62244"/>
              </a:stretch>
            </a:blipFill>
          </p:spPr>
        </p:sp>
      </p:grpSp>
      <p:grpSp>
        <p:nvGrpSpPr>
          <p:cNvPr name="Group 26" id="26"/>
          <p:cNvGrpSpPr/>
          <p:nvPr/>
        </p:nvGrpSpPr>
        <p:grpSpPr>
          <a:xfrm rot="0">
            <a:off x="12158109" y="3242670"/>
            <a:ext cx="2034377" cy="20343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28" id="28"/>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29" id="29"/>
          <p:cNvGrpSpPr/>
          <p:nvPr/>
        </p:nvGrpSpPr>
        <p:grpSpPr>
          <a:xfrm rot="0">
            <a:off x="12218581" y="3303142"/>
            <a:ext cx="1913433" cy="191343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16666" r="0" b="-16666"/>
              </a:stretch>
            </a:blipFill>
          </p:spPr>
        </p:sp>
      </p:grpSp>
      <p:grpSp>
        <p:nvGrpSpPr>
          <p:cNvPr name="Group 31" id="31"/>
          <p:cNvGrpSpPr/>
          <p:nvPr/>
        </p:nvGrpSpPr>
        <p:grpSpPr>
          <a:xfrm rot="0">
            <a:off x="14705670" y="6244765"/>
            <a:ext cx="2034377" cy="20343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33" id="33"/>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34" id="34"/>
          <p:cNvGrpSpPr/>
          <p:nvPr/>
        </p:nvGrpSpPr>
        <p:grpSpPr>
          <a:xfrm rot="0">
            <a:off x="14766142" y="6305237"/>
            <a:ext cx="1913433" cy="191343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3"/>
              <a:stretch>
                <a:fillRect l="0" t="-16666" r="0" b="-16666"/>
              </a:stretch>
            </a:blipFill>
          </p:spPr>
        </p:sp>
      </p:grpSp>
      <p:grpSp>
        <p:nvGrpSpPr>
          <p:cNvPr name="Group 36" id="36"/>
          <p:cNvGrpSpPr/>
          <p:nvPr/>
        </p:nvGrpSpPr>
        <p:grpSpPr>
          <a:xfrm rot="0">
            <a:off x="6972964" y="186479"/>
            <a:ext cx="4052180" cy="1307119"/>
            <a:chOff x="0" y="0"/>
            <a:chExt cx="5402906" cy="1742825"/>
          </a:xfrm>
        </p:grpSpPr>
        <p:sp>
          <p:nvSpPr>
            <p:cNvPr name="Freeform 37" id="3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4"/>
              <a:stretch>
                <a:fillRect l="0" t="0" r="0" b="0"/>
              </a:stretch>
            </a:blipFill>
          </p:spPr>
        </p:sp>
        <p:sp>
          <p:nvSpPr>
            <p:cNvPr name="Freeform 38" id="3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5"/>
              <a:stretch>
                <a:fillRect l="0" t="0" r="0" b="0"/>
              </a:stretch>
            </a:blipFill>
          </p:spPr>
        </p:sp>
        <p:sp>
          <p:nvSpPr>
            <p:cNvPr name="Freeform 39" id="3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6"/>
              <a:stretch>
                <a:fillRect l="0" t="0" r="0" b="0"/>
              </a:stretch>
            </a:blipFill>
          </p:spPr>
        </p:sp>
      </p:grpSp>
      <p:grpSp>
        <p:nvGrpSpPr>
          <p:cNvPr name="Group 40" id="40"/>
          <p:cNvGrpSpPr/>
          <p:nvPr/>
        </p:nvGrpSpPr>
        <p:grpSpPr>
          <a:xfrm rot="0">
            <a:off x="6888832" y="1651032"/>
            <a:ext cx="4314609" cy="116941"/>
            <a:chOff x="0" y="0"/>
            <a:chExt cx="1389515" cy="37661"/>
          </a:xfrm>
        </p:grpSpPr>
        <p:sp>
          <p:nvSpPr>
            <p:cNvPr name="Freeform 41" id="41"/>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42" id="42"/>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772528" y="1560725"/>
            <a:ext cx="4568284" cy="790246"/>
          </a:xfrm>
          <a:prstGeom prst="rect">
            <a:avLst/>
          </a:prstGeom>
        </p:spPr>
        <p:txBody>
          <a:bodyPr anchor="t" rtlCol="false" tIns="0" lIns="0" bIns="0" rIns="0">
            <a:spAutoFit/>
          </a:bodyPr>
          <a:lstStyle/>
          <a:p>
            <a:pPr algn="ctr">
              <a:lnSpc>
                <a:spcPts val="5987"/>
              </a:lnSpc>
            </a:pPr>
            <a:r>
              <a:rPr lang="en-US" sz="5987" b="true">
                <a:solidFill>
                  <a:srgbClr val="FFD300"/>
                </a:solidFill>
                <a:latin typeface="Montserrat Bold"/>
                <a:ea typeface="Montserrat Bold"/>
                <a:cs typeface="Montserrat Bold"/>
                <a:sym typeface="Montserrat Bold"/>
              </a:rPr>
              <a:t>Our Great </a:t>
            </a:r>
          </a:p>
        </p:txBody>
      </p:sp>
      <p:sp>
        <p:nvSpPr>
          <p:cNvPr name="TextBox 44" id="44"/>
          <p:cNvSpPr txBox="true"/>
          <p:nvPr/>
        </p:nvSpPr>
        <p:spPr>
          <a:xfrm rot="0">
            <a:off x="1304867" y="5552245"/>
            <a:ext cx="3079714" cy="301090"/>
          </a:xfrm>
          <a:prstGeom prst="rect">
            <a:avLst/>
          </a:prstGeom>
        </p:spPr>
        <p:txBody>
          <a:bodyPr anchor="t" rtlCol="false" tIns="0" lIns="0" bIns="0" rIns="0">
            <a:spAutoFit/>
          </a:bodyPr>
          <a:lstStyle/>
          <a:p>
            <a:pPr algn="ctr">
              <a:lnSpc>
                <a:spcPts val="2479"/>
              </a:lnSpc>
            </a:pPr>
            <a:r>
              <a:rPr lang="en-US" b="true" sz="1771">
                <a:solidFill>
                  <a:srgbClr val="090402"/>
                </a:solidFill>
                <a:latin typeface="Now Bold"/>
                <a:ea typeface="Now Bold"/>
                <a:cs typeface="Now Bold"/>
                <a:sym typeface="Now Bold"/>
              </a:rPr>
              <a:t>GHOZI ALVIN KARIM</a:t>
            </a:r>
          </a:p>
        </p:txBody>
      </p:sp>
      <p:sp>
        <p:nvSpPr>
          <p:cNvPr name="TextBox 45" id="45"/>
          <p:cNvSpPr txBox="true"/>
          <p:nvPr/>
        </p:nvSpPr>
        <p:spPr>
          <a:xfrm rot="0">
            <a:off x="3558029" y="8391705"/>
            <a:ext cx="3330802" cy="301090"/>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M. GILANG MARTIANSYAH M</a:t>
            </a:r>
          </a:p>
        </p:txBody>
      </p:sp>
      <p:sp>
        <p:nvSpPr>
          <p:cNvPr name="TextBox 46" id="46"/>
          <p:cNvSpPr txBox="true"/>
          <p:nvPr/>
        </p:nvSpPr>
        <p:spPr>
          <a:xfrm rot="0">
            <a:off x="4427463" y="8835670"/>
            <a:ext cx="1591934" cy="339307"/>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121450056</a:t>
            </a:r>
          </a:p>
        </p:txBody>
      </p:sp>
      <p:sp>
        <p:nvSpPr>
          <p:cNvPr name="TextBox 47" id="47"/>
          <p:cNvSpPr txBox="true"/>
          <p:nvPr/>
        </p:nvSpPr>
        <p:spPr>
          <a:xfrm rot="0">
            <a:off x="7104276" y="5542394"/>
            <a:ext cx="2016336" cy="296493"/>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M. FAQIH</a:t>
            </a:r>
          </a:p>
        </p:txBody>
      </p:sp>
      <p:sp>
        <p:nvSpPr>
          <p:cNvPr name="TextBox 48" id="48"/>
          <p:cNvSpPr txBox="true"/>
          <p:nvPr/>
        </p:nvSpPr>
        <p:spPr>
          <a:xfrm rot="0">
            <a:off x="9083186" y="8465545"/>
            <a:ext cx="3135395" cy="298258"/>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NADILLA ANDHARA PUTRI</a:t>
            </a:r>
          </a:p>
        </p:txBody>
      </p:sp>
      <p:sp>
        <p:nvSpPr>
          <p:cNvPr name="TextBox 49" id="49"/>
          <p:cNvSpPr txBox="true"/>
          <p:nvPr/>
        </p:nvSpPr>
        <p:spPr>
          <a:xfrm rot="0">
            <a:off x="12419038" y="5501133"/>
            <a:ext cx="1512520" cy="299176"/>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LIA ALYANI</a:t>
            </a:r>
          </a:p>
        </p:txBody>
      </p:sp>
      <p:sp>
        <p:nvSpPr>
          <p:cNvPr name="TextBox 50" id="50"/>
          <p:cNvSpPr txBox="true"/>
          <p:nvPr/>
        </p:nvSpPr>
        <p:spPr>
          <a:xfrm rot="0">
            <a:off x="14705670" y="8439659"/>
            <a:ext cx="2553630" cy="297310"/>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ANNISA DINI AMALIA</a:t>
            </a:r>
          </a:p>
        </p:txBody>
      </p:sp>
      <p:sp>
        <p:nvSpPr>
          <p:cNvPr name="TextBox 51" id="51"/>
          <p:cNvSpPr txBox="true"/>
          <p:nvPr/>
        </p:nvSpPr>
        <p:spPr>
          <a:xfrm rot="0">
            <a:off x="7326591" y="5853641"/>
            <a:ext cx="1571705"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121450120</a:t>
            </a:r>
          </a:p>
        </p:txBody>
      </p:sp>
      <p:sp>
        <p:nvSpPr>
          <p:cNvPr name="TextBox 52" id="52"/>
          <p:cNvSpPr txBox="true"/>
          <p:nvPr/>
        </p:nvSpPr>
        <p:spPr>
          <a:xfrm rot="0">
            <a:off x="2086642" y="5853641"/>
            <a:ext cx="1667705" cy="339307"/>
          </a:xfrm>
          <a:prstGeom prst="rect">
            <a:avLst/>
          </a:prstGeom>
        </p:spPr>
        <p:txBody>
          <a:bodyPr anchor="t" rtlCol="false" tIns="0" lIns="0" bIns="0" rIns="0">
            <a:spAutoFit/>
          </a:bodyPr>
          <a:lstStyle/>
          <a:p>
            <a:pPr algn="ctr">
              <a:lnSpc>
                <a:spcPts val="2823"/>
              </a:lnSpc>
            </a:pPr>
            <a:r>
              <a:rPr lang="en-US" sz="2016">
                <a:solidFill>
                  <a:srgbClr val="2F140C"/>
                </a:solidFill>
                <a:latin typeface="Now"/>
                <a:ea typeface="Now"/>
                <a:cs typeface="Now"/>
                <a:sym typeface="Now"/>
              </a:rPr>
              <a:t>121450123</a:t>
            </a:r>
          </a:p>
        </p:txBody>
      </p:sp>
      <p:sp>
        <p:nvSpPr>
          <p:cNvPr name="TextBox 53" id="53"/>
          <p:cNvSpPr txBox="true"/>
          <p:nvPr/>
        </p:nvSpPr>
        <p:spPr>
          <a:xfrm rot="0">
            <a:off x="15148113" y="8836574"/>
            <a:ext cx="1531462"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1214500081</a:t>
            </a:r>
          </a:p>
        </p:txBody>
      </p:sp>
      <p:sp>
        <p:nvSpPr>
          <p:cNvPr name="TextBox 54" id="54"/>
          <p:cNvSpPr txBox="true"/>
          <p:nvPr/>
        </p:nvSpPr>
        <p:spPr>
          <a:xfrm rot="0">
            <a:off x="12419038" y="5849495"/>
            <a:ext cx="1542779"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121450056</a:t>
            </a:r>
          </a:p>
        </p:txBody>
      </p:sp>
      <p:sp>
        <p:nvSpPr>
          <p:cNvPr name="TextBox 55" id="55"/>
          <p:cNvSpPr txBox="true"/>
          <p:nvPr/>
        </p:nvSpPr>
        <p:spPr>
          <a:xfrm rot="0">
            <a:off x="9934590" y="8836574"/>
            <a:ext cx="1432588"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121450003</a:t>
            </a:r>
          </a:p>
        </p:txBody>
      </p:sp>
      <p:sp>
        <p:nvSpPr>
          <p:cNvPr name="TextBox 56" id="56"/>
          <p:cNvSpPr txBox="true"/>
          <p:nvPr/>
        </p:nvSpPr>
        <p:spPr>
          <a:xfrm rot="0">
            <a:off x="2545005" y="2452424"/>
            <a:ext cx="4781586" cy="790246"/>
          </a:xfrm>
          <a:prstGeom prst="rect">
            <a:avLst/>
          </a:prstGeom>
        </p:spPr>
        <p:txBody>
          <a:bodyPr anchor="t" rtlCol="false" tIns="0" lIns="0" bIns="0" rIns="0">
            <a:spAutoFit/>
          </a:bodyPr>
          <a:lstStyle/>
          <a:p>
            <a:pPr algn="ctr">
              <a:lnSpc>
                <a:spcPts val="5987"/>
              </a:lnSpc>
            </a:pPr>
            <a:r>
              <a:rPr lang="en-US" sz="5987" b="true">
                <a:solidFill>
                  <a:srgbClr val="5271FF"/>
                </a:solidFill>
                <a:latin typeface="Montserrat Bold"/>
                <a:ea typeface="Montserrat Bold"/>
                <a:cs typeface="Montserrat Bold"/>
                <a:sym typeface="Montserrat Bold"/>
              </a:rPr>
              <a:t>Team 02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634032" y="3712529"/>
            <a:ext cx="7538578" cy="3683339"/>
            <a:chOff x="0" y="0"/>
            <a:chExt cx="2666164" cy="1302684"/>
          </a:xfrm>
        </p:grpSpPr>
        <p:sp>
          <p:nvSpPr>
            <p:cNvPr name="Freeform 11" id="11"/>
            <p:cNvSpPr/>
            <p:nvPr/>
          </p:nvSpPr>
          <p:spPr>
            <a:xfrm flipH="false" flipV="false" rot="0">
              <a:off x="0" y="0"/>
              <a:ext cx="2666164" cy="1302684"/>
            </a:xfrm>
            <a:custGeom>
              <a:avLst/>
              <a:gdLst/>
              <a:ahLst/>
              <a:cxnLst/>
              <a:rect r="r" b="b" t="t" l="l"/>
              <a:pathLst>
                <a:path h="1302684" w="2666164">
                  <a:moveTo>
                    <a:pt x="52376" y="0"/>
                  </a:moveTo>
                  <a:lnTo>
                    <a:pt x="2613788" y="0"/>
                  </a:lnTo>
                  <a:cubicBezTo>
                    <a:pt x="2627679" y="0"/>
                    <a:pt x="2641001" y="5518"/>
                    <a:pt x="2650823" y="15340"/>
                  </a:cubicBezTo>
                  <a:cubicBezTo>
                    <a:pt x="2660646" y="25163"/>
                    <a:pt x="2666164" y="38485"/>
                    <a:pt x="2666164" y="52376"/>
                  </a:cubicBezTo>
                  <a:lnTo>
                    <a:pt x="2666164" y="1250308"/>
                  </a:lnTo>
                  <a:cubicBezTo>
                    <a:pt x="2666164" y="1264199"/>
                    <a:pt x="2660646" y="1277521"/>
                    <a:pt x="2650823" y="1287343"/>
                  </a:cubicBezTo>
                  <a:cubicBezTo>
                    <a:pt x="2641001" y="1297166"/>
                    <a:pt x="2627679" y="1302684"/>
                    <a:pt x="2613788" y="1302684"/>
                  </a:cubicBezTo>
                  <a:lnTo>
                    <a:pt x="52376" y="1302684"/>
                  </a:lnTo>
                  <a:cubicBezTo>
                    <a:pt x="23449" y="1302684"/>
                    <a:pt x="0" y="1279234"/>
                    <a:pt x="0" y="1250308"/>
                  </a:cubicBezTo>
                  <a:lnTo>
                    <a:pt x="0" y="52376"/>
                  </a:lnTo>
                  <a:cubicBezTo>
                    <a:pt x="0" y="23449"/>
                    <a:pt x="23449" y="0"/>
                    <a:pt x="52376" y="0"/>
                  </a:cubicBezTo>
                  <a:close/>
                </a:path>
              </a:pathLst>
            </a:custGeom>
            <a:solidFill>
              <a:srgbClr val="E26F6F"/>
            </a:solidFill>
            <a:ln cap="rnd">
              <a:noFill/>
              <a:prstDash val="solid"/>
              <a:round/>
            </a:ln>
          </p:spPr>
        </p:sp>
        <p:sp>
          <p:nvSpPr>
            <p:cNvPr name="TextBox 12" id="12"/>
            <p:cNvSpPr txBox="true"/>
            <p:nvPr/>
          </p:nvSpPr>
          <p:spPr>
            <a:xfrm>
              <a:off x="0" y="-133350"/>
              <a:ext cx="2666164" cy="1436034"/>
            </a:xfrm>
            <a:prstGeom prst="rect">
              <a:avLst/>
            </a:prstGeom>
          </p:spPr>
          <p:txBody>
            <a:bodyPr anchor="ctr" rtlCol="false" tIns="52204" lIns="52204" bIns="52204" rIns="52204"/>
            <a:lstStyle/>
            <a:p>
              <a:pPr algn="ctr">
                <a:lnSpc>
                  <a:spcPts val="4200"/>
                </a:lnSpc>
                <a:spcBef>
                  <a:spcPct val="0"/>
                </a:spcBef>
              </a:pPr>
            </a:p>
          </p:txBody>
        </p:sp>
      </p:grpSp>
      <p:grpSp>
        <p:nvGrpSpPr>
          <p:cNvPr name="Group 13" id="13"/>
          <p:cNvGrpSpPr/>
          <p:nvPr/>
        </p:nvGrpSpPr>
        <p:grpSpPr>
          <a:xfrm rot="0">
            <a:off x="7057097" y="289427"/>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74573"/>
            <a:ext cx="4220445" cy="93400"/>
            <a:chOff x="0" y="0"/>
            <a:chExt cx="1359189" cy="30079"/>
          </a:xfrm>
        </p:grpSpPr>
        <p:sp>
          <p:nvSpPr>
            <p:cNvPr name="Freeform 18" id="18"/>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9" id="19"/>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173480" y="2594038"/>
            <a:ext cx="6275483" cy="118366"/>
            <a:chOff x="0" y="0"/>
            <a:chExt cx="2021011" cy="38120"/>
          </a:xfrm>
        </p:grpSpPr>
        <p:sp>
          <p:nvSpPr>
            <p:cNvPr name="Freeform 21" id="21"/>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22" id="22"/>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8499183" y="2653221"/>
            <a:ext cx="9506976" cy="5704186"/>
          </a:xfrm>
          <a:custGeom>
            <a:avLst/>
            <a:gdLst/>
            <a:ahLst/>
            <a:cxnLst/>
            <a:rect r="r" b="b" t="t" l="l"/>
            <a:pathLst>
              <a:path h="5704186" w="9506976">
                <a:moveTo>
                  <a:pt x="0" y="0"/>
                </a:moveTo>
                <a:lnTo>
                  <a:pt x="9506976" y="0"/>
                </a:lnTo>
                <a:lnTo>
                  <a:pt x="9506976" y="5704185"/>
                </a:lnTo>
                <a:lnTo>
                  <a:pt x="0" y="5704185"/>
                </a:lnTo>
                <a:lnTo>
                  <a:pt x="0" y="0"/>
                </a:lnTo>
                <a:close/>
              </a:path>
            </a:pathLst>
          </a:custGeom>
          <a:blipFill>
            <a:blip r:embed="rId18"/>
            <a:stretch>
              <a:fillRect l="0" t="0" r="0" b="0"/>
            </a:stretch>
          </a:blipFill>
        </p:spPr>
      </p:sp>
      <p:sp>
        <p:nvSpPr>
          <p:cNvPr name="TextBox 24" id="24"/>
          <p:cNvSpPr txBox="true"/>
          <p:nvPr/>
        </p:nvSpPr>
        <p:spPr>
          <a:xfrm rot="0">
            <a:off x="944253" y="4005024"/>
            <a:ext cx="6918137" cy="3050724"/>
          </a:xfrm>
          <a:prstGeom prst="rect">
            <a:avLst/>
          </a:prstGeom>
        </p:spPr>
        <p:txBody>
          <a:bodyPr anchor="t" rtlCol="false" tIns="0" lIns="0" bIns="0" rIns="0">
            <a:spAutoFit/>
          </a:bodyPr>
          <a:lstStyle/>
          <a:p>
            <a:pPr algn="ctr" marL="0" indent="0" lvl="0">
              <a:lnSpc>
                <a:spcPts val="3524"/>
              </a:lnSpc>
              <a:spcBef>
                <a:spcPct val="0"/>
              </a:spcBef>
            </a:pPr>
            <a:r>
              <a:rPr lang="en-US" sz="2517" i="true" strike="noStrike" u="none">
                <a:solidFill>
                  <a:srgbClr val="000000"/>
                </a:solidFill>
                <a:latin typeface="Montserrat Italics"/>
                <a:ea typeface="Montserrat Italics"/>
                <a:cs typeface="Montserrat Italics"/>
                <a:sym typeface="Montserrat Italics"/>
              </a:rPr>
              <a:t>Kemiripan berdasarkan koefisien </a:t>
            </a:r>
            <a:r>
              <a:rPr lang="en-US" b="true" sz="2517" i="true" strike="noStrike" u="none">
                <a:solidFill>
                  <a:srgbClr val="000000"/>
                </a:solidFill>
                <a:latin typeface="Montserrat Bold Italics"/>
                <a:ea typeface="Montserrat Bold Italics"/>
                <a:cs typeface="Montserrat Bold Italics"/>
                <a:sym typeface="Montserrat Bold Italics"/>
              </a:rPr>
              <a:t>Tanimoto</a:t>
            </a:r>
            <a:r>
              <a:rPr lang="en-US" sz="2517" i="true" strike="noStrike" u="none">
                <a:solidFill>
                  <a:srgbClr val="000000"/>
                </a:solidFill>
                <a:latin typeface="Montserrat Italics"/>
                <a:ea typeface="Montserrat Italics"/>
                <a:cs typeface="Montserrat Italics"/>
                <a:sym typeface="Montserrat Italics"/>
              </a:rPr>
              <a:t> (0.134–0.220) menunjukkan senyawa dalam dataset memiliki kesamaan struktural rendah dengan resveratrol, namun senyawa dengan nilai lebih tinggi dapat menjadi kandidat untuk studi bioaktivitas.</a:t>
            </a:r>
          </a:p>
        </p:txBody>
      </p:sp>
      <p:sp>
        <p:nvSpPr>
          <p:cNvPr name="TextBox 25" id="25"/>
          <p:cNvSpPr txBox="true"/>
          <p:nvPr/>
        </p:nvSpPr>
        <p:spPr>
          <a:xfrm rot="0">
            <a:off x="1028700" y="1817628"/>
            <a:ext cx="6420262"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Tanimoto Resveratrol</a:t>
            </a:r>
          </a:p>
        </p:txBody>
      </p:sp>
      <p:sp>
        <p:nvSpPr>
          <p:cNvPr name="TextBox 26" id="26"/>
          <p:cNvSpPr txBox="true"/>
          <p:nvPr/>
        </p:nvSpPr>
        <p:spPr>
          <a:xfrm rot="0">
            <a:off x="10475536" y="8803005"/>
            <a:ext cx="3776436"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Visual Fingerprint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392049">
            <a:off x="-948719" y="-670710"/>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057097" y="289427"/>
            <a:ext cx="4052180" cy="1307119"/>
            <a:chOff x="0" y="0"/>
            <a:chExt cx="5402906" cy="1742825"/>
          </a:xfrm>
        </p:grpSpPr>
        <p:sp>
          <p:nvSpPr>
            <p:cNvPr name="Freeform 6" id="6"/>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7"/>
              <a:stretch>
                <a:fillRect l="0" t="0" r="0" b="0"/>
              </a:stretch>
            </a:blipFill>
          </p:spPr>
        </p:sp>
        <p:sp>
          <p:nvSpPr>
            <p:cNvPr name="Freeform 7" id="7"/>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8"/>
              <a:stretch>
                <a:fillRect l="0" t="0" r="0" b="0"/>
              </a:stretch>
            </a:blipFill>
          </p:spPr>
        </p:sp>
        <p:sp>
          <p:nvSpPr>
            <p:cNvPr name="Freeform 8" id="8"/>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grpSp>
      <p:grpSp>
        <p:nvGrpSpPr>
          <p:cNvPr name="Group 9" id="9"/>
          <p:cNvGrpSpPr/>
          <p:nvPr/>
        </p:nvGrpSpPr>
        <p:grpSpPr>
          <a:xfrm rot="0">
            <a:off x="6888832" y="1674573"/>
            <a:ext cx="4220445" cy="93400"/>
            <a:chOff x="0" y="0"/>
            <a:chExt cx="1359189" cy="30079"/>
          </a:xfrm>
        </p:grpSpPr>
        <p:sp>
          <p:nvSpPr>
            <p:cNvPr name="Freeform 10" id="10"/>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1" id="11"/>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173480" y="2594038"/>
            <a:ext cx="6275483" cy="118366"/>
            <a:chOff x="0" y="0"/>
            <a:chExt cx="2021011" cy="38120"/>
          </a:xfrm>
        </p:grpSpPr>
        <p:sp>
          <p:nvSpPr>
            <p:cNvPr name="Freeform 13" id="13"/>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14" id="14"/>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180325" y="2998154"/>
            <a:ext cx="11694747" cy="5891229"/>
          </a:xfrm>
          <a:custGeom>
            <a:avLst/>
            <a:gdLst/>
            <a:ahLst/>
            <a:cxnLst/>
            <a:rect r="r" b="b" t="t" l="l"/>
            <a:pathLst>
              <a:path h="5891229" w="11694747">
                <a:moveTo>
                  <a:pt x="0" y="0"/>
                </a:moveTo>
                <a:lnTo>
                  <a:pt x="11694747" y="0"/>
                </a:lnTo>
                <a:lnTo>
                  <a:pt x="11694747" y="5891228"/>
                </a:lnTo>
                <a:lnTo>
                  <a:pt x="0" y="5891228"/>
                </a:lnTo>
                <a:lnTo>
                  <a:pt x="0" y="0"/>
                </a:lnTo>
                <a:close/>
              </a:path>
            </a:pathLst>
          </a:custGeom>
          <a:blipFill>
            <a:blip r:embed="rId10"/>
            <a:stretch>
              <a:fillRect l="0" t="0" r="0" b="0"/>
            </a:stretch>
          </a:blipFill>
        </p:spPr>
      </p:sp>
      <p:sp>
        <p:nvSpPr>
          <p:cNvPr name="TextBox 16" id="16"/>
          <p:cNvSpPr txBox="true"/>
          <p:nvPr/>
        </p:nvSpPr>
        <p:spPr>
          <a:xfrm rot="0">
            <a:off x="1028700" y="1817628"/>
            <a:ext cx="6420262"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Hasil Random Forest</a:t>
            </a:r>
          </a:p>
        </p:txBody>
      </p:sp>
      <p:grpSp>
        <p:nvGrpSpPr>
          <p:cNvPr name="Group 17" id="17"/>
          <p:cNvGrpSpPr/>
          <p:nvPr/>
        </p:nvGrpSpPr>
        <p:grpSpPr>
          <a:xfrm rot="0">
            <a:off x="634032" y="3712529"/>
            <a:ext cx="5137092" cy="4185217"/>
            <a:chOff x="0" y="0"/>
            <a:chExt cx="6849456" cy="5580289"/>
          </a:xfrm>
        </p:grpSpPr>
        <p:grpSp>
          <p:nvGrpSpPr>
            <p:cNvPr name="Group 18" id="18"/>
            <p:cNvGrpSpPr/>
            <p:nvPr/>
          </p:nvGrpSpPr>
          <p:grpSpPr>
            <a:xfrm rot="0">
              <a:off x="0" y="0"/>
              <a:ext cx="6849456" cy="5580289"/>
              <a:chOff x="0" y="0"/>
              <a:chExt cx="2212131" cy="1802235"/>
            </a:xfrm>
          </p:grpSpPr>
          <p:sp>
            <p:nvSpPr>
              <p:cNvPr name="Freeform 19" id="19"/>
              <p:cNvSpPr/>
              <p:nvPr/>
            </p:nvSpPr>
            <p:spPr>
              <a:xfrm flipH="false" flipV="false" rot="0">
                <a:off x="0" y="0"/>
                <a:ext cx="2212130" cy="1802235"/>
              </a:xfrm>
              <a:custGeom>
                <a:avLst/>
                <a:gdLst/>
                <a:ahLst/>
                <a:cxnLst/>
                <a:rect r="r" b="b" t="t" l="l"/>
                <a:pathLst>
                  <a:path h="1802235" w="2212130">
                    <a:moveTo>
                      <a:pt x="63126" y="0"/>
                    </a:moveTo>
                    <a:lnTo>
                      <a:pt x="2149005" y="0"/>
                    </a:lnTo>
                    <a:cubicBezTo>
                      <a:pt x="2165747" y="0"/>
                      <a:pt x="2181803" y="6651"/>
                      <a:pt x="2193641" y="18489"/>
                    </a:cubicBezTo>
                    <a:cubicBezTo>
                      <a:pt x="2205480" y="30327"/>
                      <a:pt x="2212130" y="46384"/>
                      <a:pt x="2212130" y="63126"/>
                    </a:cubicBezTo>
                    <a:lnTo>
                      <a:pt x="2212130" y="1739109"/>
                    </a:lnTo>
                    <a:cubicBezTo>
                      <a:pt x="2212130" y="1773972"/>
                      <a:pt x="2183868" y="1802235"/>
                      <a:pt x="2149005" y="1802235"/>
                    </a:cubicBezTo>
                    <a:lnTo>
                      <a:pt x="63126" y="1802235"/>
                    </a:lnTo>
                    <a:cubicBezTo>
                      <a:pt x="46384" y="1802235"/>
                      <a:pt x="30327" y="1795584"/>
                      <a:pt x="18489" y="1783746"/>
                    </a:cubicBezTo>
                    <a:cubicBezTo>
                      <a:pt x="6651" y="1771907"/>
                      <a:pt x="0" y="1755851"/>
                      <a:pt x="0" y="1739109"/>
                    </a:cubicBezTo>
                    <a:lnTo>
                      <a:pt x="0" y="63126"/>
                    </a:lnTo>
                    <a:cubicBezTo>
                      <a:pt x="0" y="28262"/>
                      <a:pt x="28262" y="0"/>
                      <a:pt x="63126" y="0"/>
                    </a:cubicBezTo>
                    <a:close/>
                  </a:path>
                </a:pathLst>
              </a:custGeom>
              <a:solidFill>
                <a:srgbClr val="E26F6F"/>
              </a:solidFill>
              <a:ln cap="rnd">
                <a:noFill/>
                <a:prstDash val="solid"/>
                <a:round/>
              </a:ln>
            </p:spPr>
          </p:sp>
          <p:sp>
            <p:nvSpPr>
              <p:cNvPr name="TextBox 20" id="20"/>
              <p:cNvSpPr txBox="true"/>
              <p:nvPr/>
            </p:nvSpPr>
            <p:spPr>
              <a:xfrm>
                <a:off x="0" y="-133350"/>
                <a:ext cx="2212131" cy="1935585"/>
              </a:xfrm>
              <a:prstGeom prst="rect">
                <a:avLst/>
              </a:prstGeom>
            </p:spPr>
            <p:txBody>
              <a:bodyPr anchor="ctr" rtlCol="false" tIns="52204" lIns="52204" bIns="52204" rIns="52204"/>
              <a:lstStyle/>
              <a:p>
                <a:pPr algn="ctr">
                  <a:lnSpc>
                    <a:spcPts val="4200"/>
                  </a:lnSpc>
                  <a:spcBef>
                    <a:spcPct val="0"/>
                  </a:spcBef>
                </a:pPr>
              </a:p>
            </p:txBody>
          </p:sp>
        </p:grpSp>
        <p:sp>
          <p:nvSpPr>
            <p:cNvPr name="TextBox 21" id="21"/>
            <p:cNvSpPr txBox="true"/>
            <p:nvPr/>
          </p:nvSpPr>
          <p:spPr>
            <a:xfrm rot="0">
              <a:off x="281863" y="343881"/>
              <a:ext cx="6285731" cy="5236408"/>
            </a:xfrm>
            <a:prstGeom prst="rect">
              <a:avLst/>
            </a:prstGeom>
          </p:spPr>
          <p:txBody>
            <a:bodyPr anchor="t" rtlCol="false" tIns="0" lIns="0" bIns="0" rIns="0">
              <a:spAutoFit/>
            </a:bodyPr>
            <a:lstStyle/>
            <a:p>
              <a:pPr algn="ctr">
                <a:lnSpc>
                  <a:spcPts val="2894"/>
                </a:lnSpc>
              </a:pPr>
              <a:r>
                <a:rPr lang="en-US" sz="2067" i="true">
                  <a:solidFill>
                    <a:srgbClr val="000000"/>
                  </a:solidFill>
                  <a:latin typeface="Montserrat Italics"/>
                  <a:ea typeface="Montserrat Italics"/>
                  <a:cs typeface="Montserrat Italics"/>
                  <a:sym typeface="Montserrat Italics"/>
                </a:rPr>
                <a:t>Fitur seperti Polar Surface Area dan LogP digunakan sebagai kriteria pemisahan dalam klasifikasi, menunjukkan pengaruhnya terhadap bioaktivitas molekul. Pohon keputusan ini mengungkap parameter utama yang mendukung interaksi molekul dengan target biologis.</a:t>
              </a:r>
            </a:p>
            <a:p>
              <a:pPr algn="ctr" marL="0" indent="0" lvl="0">
                <a:lnSpc>
                  <a:spcPts val="2894"/>
                </a:lnSpc>
                <a:spcBef>
                  <a:spcPct val="0"/>
                </a:spcBef>
              </a:pPr>
            </a:p>
          </p:txBody>
        </p:sp>
      </p:grpSp>
      <p:sp>
        <p:nvSpPr>
          <p:cNvPr name="TextBox 22" id="22"/>
          <p:cNvSpPr txBox="true"/>
          <p:nvPr/>
        </p:nvSpPr>
        <p:spPr>
          <a:xfrm rot="0">
            <a:off x="9799095" y="9210675"/>
            <a:ext cx="46681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Visualisasi Random Forest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992586" y="-1671425"/>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477824" y="-597351"/>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93503" y="3361756"/>
            <a:ext cx="7665143" cy="5896544"/>
            <a:chOff x="0" y="0"/>
            <a:chExt cx="3275008" cy="2519357"/>
          </a:xfrm>
        </p:grpSpPr>
        <p:sp>
          <p:nvSpPr>
            <p:cNvPr name="Freeform 7" id="7"/>
            <p:cNvSpPr/>
            <p:nvPr/>
          </p:nvSpPr>
          <p:spPr>
            <a:xfrm flipH="false" flipV="false" rot="0">
              <a:off x="0" y="0"/>
              <a:ext cx="3275008" cy="2519357"/>
            </a:xfrm>
            <a:custGeom>
              <a:avLst/>
              <a:gdLst/>
              <a:ahLst/>
              <a:cxnLst/>
              <a:rect r="r" b="b" t="t" l="l"/>
              <a:pathLst>
                <a:path h="2519357" w="3275008">
                  <a:moveTo>
                    <a:pt x="51511" y="0"/>
                  </a:moveTo>
                  <a:lnTo>
                    <a:pt x="3223497" y="0"/>
                  </a:lnTo>
                  <a:cubicBezTo>
                    <a:pt x="3237159" y="0"/>
                    <a:pt x="3250261" y="5427"/>
                    <a:pt x="3259921" y="15087"/>
                  </a:cubicBezTo>
                  <a:cubicBezTo>
                    <a:pt x="3269581" y="24747"/>
                    <a:pt x="3275008" y="37849"/>
                    <a:pt x="3275008" y="51511"/>
                  </a:cubicBezTo>
                  <a:lnTo>
                    <a:pt x="3275008" y="2467846"/>
                  </a:lnTo>
                  <a:cubicBezTo>
                    <a:pt x="3275008" y="2496295"/>
                    <a:pt x="3251946" y="2519357"/>
                    <a:pt x="3223497" y="2519357"/>
                  </a:cubicBezTo>
                  <a:lnTo>
                    <a:pt x="51511" y="2519357"/>
                  </a:lnTo>
                  <a:cubicBezTo>
                    <a:pt x="23062" y="2519357"/>
                    <a:pt x="0" y="2496295"/>
                    <a:pt x="0" y="2467846"/>
                  </a:cubicBezTo>
                  <a:lnTo>
                    <a:pt x="0" y="51511"/>
                  </a:lnTo>
                  <a:cubicBezTo>
                    <a:pt x="0" y="23062"/>
                    <a:pt x="23062" y="0"/>
                    <a:pt x="51511" y="0"/>
                  </a:cubicBezTo>
                  <a:close/>
                </a:path>
              </a:pathLst>
            </a:custGeom>
            <a:solidFill>
              <a:srgbClr val="E26F6F"/>
            </a:solidFill>
            <a:ln cap="rnd">
              <a:noFill/>
              <a:prstDash val="solid"/>
              <a:round/>
            </a:ln>
          </p:spPr>
        </p:sp>
        <p:sp>
          <p:nvSpPr>
            <p:cNvPr name="TextBox 8" id="8"/>
            <p:cNvSpPr txBox="true"/>
            <p:nvPr/>
          </p:nvSpPr>
          <p:spPr>
            <a:xfrm>
              <a:off x="0" y="-133350"/>
              <a:ext cx="3275008" cy="2652707"/>
            </a:xfrm>
            <a:prstGeom prst="rect">
              <a:avLst/>
            </a:prstGeom>
          </p:spPr>
          <p:txBody>
            <a:bodyPr anchor="ctr" rtlCol="false" tIns="43213" lIns="43213" bIns="43213" rIns="43213"/>
            <a:lstStyle/>
            <a:p>
              <a:pPr algn="ctr">
                <a:lnSpc>
                  <a:spcPts val="4340"/>
                </a:lnSpc>
                <a:spcBef>
                  <a:spcPct val="0"/>
                </a:spcBef>
              </a:pPr>
            </a:p>
          </p:txBody>
        </p:sp>
      </p:grpSp>
      <p:sp>
        <p:nvSpPr>
          <p:cNvPr name="Freeform 9" id="9"/>
          <p:cNvSpPr/>
          <p:nvPr/>
        </p:nvSpPr>
        <p:spPr>
          <a:xfrm flipH="false" flipV="false" rot="0">
            <a:off x="8559387" y="4264407"/>
            <a:ext cx="9262573" cy="3087524"/>
          </a:xfrm>
          <a:custGeom>
            <a:avLst/>
            <a:gdLst/>
            <a:ahLst/>
            <a:cxnLst/>
            <a:rect r="r" b="b" t="t" l="l"/>
            <a:pathLst>
              <a:path h="3087524" w="9262573">
                <a:moveTo>
                  <a:pt x="0" y="0"/>
                </a:moveTo>
                <a:lnTo>
                  <a:pt x="9262573" y="0"/>
                </a:lnTo>
                <a:lnTo>
                  <a:pt x="9262573" y="3087524"/>
                </a:lnTo>
                <a:lnTo>
                  <a:pt x="0" y="3087524"/>
                </a:lnTo>
                <a:lnTo>
                  <a:pt x="0" y="0"/>
                </a:lnTo>
                <a:close/>
              </a:path>
            </a:pathLst>
          </a:custGeom>
          <a:blipFill>
            <a:blip r:embed="rId9"/>
            <a:stretch>
              <a:fillRect l="0" t="0" r="0" b="0"/>
            </a:stretch>
          </a:blipFill>
        </p:spPr>
      </p:sp>
      <p:sp>
        <p:nvSpPr>
          <p:cNvPr name="TextBox 10" id="10"/>
          <p:cNvSpPr txBox="true"/>
          <p:nvPr/>
        </p:nvSpPr>
        <p:spPr>
          <a:xfrm rot="0">
            <a:off x="910667" y="3485581"/>
            <a:ext cx="7086060" cy="5557743"/>
          </a:xfrm>
          <a:prstGeom prst="rect">
            <a:avLst/>
          </a:prstGeom>
        </p:spPr>
        <p:txBody>
          <a:bodyPr anchor="t" rtlCol="false" tIns="0" lIns="0" bIns="0" rIns="0">
            <a:spAutoFit/>
          </a:bodyPr>
          <a:lstStyle/>
          <a:p>
            <a:pPr algn="ctr" marL="0" indent="0" lvl="0">
              <a:lnSpc>
                <a:spcPts val="3417"/>
              </a:lnSpc>
              <a:spcBef>
                <a:spcPct val="0"/>
              </a:spcBef>
            </a:pPr>
            <a:r>
              <a:rPr lang="en-US" sz="2441" i="true">
                <a:solidFill>
                  <a:srgbClr val="000000"/>
                </a:solidFill>
                <a:latin typeface="Montserrat Italics"/>
                <a:ea typeface="Montserrat Italics"/>
                <a:cs typeface="Montserrat Italics"/>
                <a:sym typeface="Montserrat Italics"/>
              </a:rPr>
              <a:t>M</a:t>
            </a:r>
            <a:r>
              <a:rPr lang="en-US" sz="2441" i="true" strike="noStrike" u="none">
                <a:solidFill>
                  <a:srgbClr val="000000"/>
                </a:solidFill>
                <a:latin typeface="Montserrat Italics"/>
                <a:ea typeface="Montserrat Italics"/>
                <a:cs typeface="Montserrat Italics"/>
                <a:sym typeface="Montserrat Italics"/>
              </a:rPr>
              <a:t>odel memiliki tingkat akurasi yang tinggi dan performa yang solid untuk kelas mayoritas ("Inactive"). Namun, terdapat performa yang lebih rendah pada kelas minoritas ("Active") dengan recall hanya 0.57, yang menandakan bahwa model kurang sensitif dalam mendeteksi kelas "Active." Hal ini berpotensi menyebabkan terlewatnya beberapa data penting. Kemungkinan, ketidakseimbangan jumlah sampel antara kelas "Inactive" (141 sampel) dan "Active" (33 sampel) berperan dalam mempengaruhi performa ini.</a:t>
            </a:r>
          </a:p>
        </p:txBody>
      </p:sp>
      <p:sp>
        <p:nvSpPr>
          <p:cNvPr name="TextBox 11" id="11"/>
          <p:cNvSpPr txBox="true"/>
          <p:nvPr/>
        </p:nvSpPr>
        <p:spPr>
          <a:xfrm rot="0">
            <a:off x="10244682" y="3515584"/>
            <a:ext cx="5891983" cy="537845"/>
          </a:xfrm>
          <a:prstGeom prst="rect">
            <a:avLst/>
          </a:prstGeom>
        </p:spPr>
        <p:txBody>
          <a:bodyPr anchor="t" rtlCol="false" tIns="0" lIns="0" bIns="0" rIns="0">
            <a:spAutoFit/>
          </a:bodyPr>
          <a:lstStyle/>
          <a:p>
            <a:pPr algn="ctr">
              <a:lnSpc>
                <a:spcPts val="4480"/>
              </a:lnSpc>
            </a:pPr>
            <a:r>
              <a:rPr lang="en-US" sz="3200">
                <a:solidFill>
                  <a:srgbClr val="000000"/>
                </a:solidFill>
                <a:latin typeface="Fredoka"/>
                <a:ea typeface="Fredoka"/>
                <a:cs typeface="Fredoka"/>
                <a:sym typeface="Fredoka"/>
              </a:rPr>
              <a:t>Tabel Classification Report</a:t>
            </a:r>
          </a:p>
        </p:txBody>
      </p:sp>
      <p:grpSp>
        <p:nvGrpSpPr>
          <p:cNvPr name="Group 12" id="12"/>
          <p:cNvGrpSpPr/>
          <p:nvPr/>
        </p:nvGrpSpPr>
        <p:grpSpPr>
          <a:xfrm rot="0">
            <a:off x="7057097" y="289427"/>
            <a:ext cx="4052180" cy="1307119"/>
            <a:chOff x="0" y="0"/>
            <a:chExt cx="5402906" cy="1742825"/>
          </a:xfrm>
        </p:grpSpPr>
        <p:sp>
          <p:nvSpPr>
            <p:cNvPr name="Freeform 13" id="13"/>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0"/>
              <a:stretch>
                <a:fillRect l="0" t="0" r="0" b="0"/>
              </a:stretch>
            </a:blipFill>
          </p:spPr>
        </p:sp>
        <p:sp>
          <p:nvSpPr>
            <p:cNvPr name="Freeform 14" id="14"/>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1"/>
              <a:stretch>
                <a:fillRect l="0" t="0" r="0" b="0"/>
              </a:stretch>
            </a:blipFill>
          </p:spPr>
        </p:sp>
        <p:sp>
          <p:nvSpPr>
            <p:cNvPr name="Freeform 15" id="15"/>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2"/>
              <a:stretch>
                <a:fillRect l="0" t="0" r="0" b="0"/>
              </a:stretch>
            </a:blipFill>
          </p:spPr>
        </p:sp>
      </p:grpSp>
      <p:grpSp>
        <p:nvGrpSpPr>
          <p:cNvPr name="Group 16" id="16"/>
          <p:cNvGrpSpPr/>
          <p:nvPr/>
        </p:nvGrpSpPr>
        <p:grpSpPr>
          <a:xfrm rot="0">
            <a:off x="6888832" y="1674573"/>
            <a:ext cx="4220445" cy="93400"/>
            <a:chOff x="0" y="0"/>
            <a:chExt cx="1359189" cy="30079"/>
          </a:xfrm>
        </p:grpSpPr>
        <p:sp>
          <p:nvSpPr>
            <p:cNvPr name="Freeform 17" id="17"/>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8" id="18"/>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2326334" y="1774657"/>
            <a:ext cx="3928530"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Evaluasi Model</a:t>
            </a:r>
          </a:p>
        </p:txBody>
      </p:sp>
      <p:grpSp>
        <p:nvGrpSpPr>
          <p:cNvPr name="Group 20" id="20"/>
          <p:cNvGrpSpPr/>
          <p:nvPr/>
        </p:nvGrpSpPr>
        <p:grpSpPr>
          <a:xfrm rot="0">
            <a:off x="2326334" y="2571008"/>
            <a:ext cx="4155396" cy="141897"/>
            <a:chOff x="0" y="0"/>
            <a:chExt cx="1338240" cy="45698"/>
          </a:xfrm>
        </p:grpSpPr>
        <p:sp>
          <p:nvSpPr>
            <p:cNvPr name="Freeform 21" id="21"/>
            <p:cNvSpPr/>
            <p:nvPr/>
          </p:nvSpPr>
          <p:spPr>
            <a:xfrm flipH="false" flipV="false" rot="0">
              <a:off x="0" y="0"/>
              <a:ext cx="1338240" cy="45698"/>
            </a:xfrm>
            <a:custGeom>
              <a:avLst/>
              <a:gdLst/>
              <a:ahLst/>
              <a:cxnLst/>
              <a:rect r="r" b="b" t="t" l="l"/>
              <a:pathLst>
                <a:path h="45698" w="1338240">
                  <a:moveTo>
                    <a:pt x="0" y="0"/>
                  </a:moveTo>
                  <a:lnTo>
                    <a:pt x="1338240" y="0"/>
                  </a:lnTo>
                  <a:lnTo>
                    <a:pt x="1338240" y="45698"/>
                  </a:lnTo>
                  <a:lnTo>
                    <a:pt x="0" y="45698"/>
                  </a:lnTo>
                  <a:close/>
                </a:path>
              </a:pathLst>
            </a:custGeom>
            <a:solidFill>
              <a:srgbClr val="F9B314"/>
            </a:solidFill>
          </p:spPr>
        </p:sp>
        <p:sp>
          <p:nvSpPr>
            <p:cNvPr name="TextBox 22" id="22"/>
            <p:cNvSpPr txBox="true"/>
            <p:nvPr/>
          </p:nvSpPr>
          <p:spPr>
            <a:xfrm>
              <a:off x="0" y="-38100"/>
              <a:ext cx="1338240" cy="837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326334" y="2571008"/>
            <a:ext cx="4155396" cy="141897"/>
            <a:chOff x="0" y="0"/>
            <a:chExt cx="1338240" cy="45698"/>
          </a:xfrm>
        </p:grpSpPr>
        <p:sp>
          <p:nvSpPr>
            <p:cNvPr name="Freeform 14" id="14"/>
            <p:cNvSpPr/>
            <p:nvPr/>
          </p:nvSpPr>
          <p:spPr>
            <a:xfrm flipH="false" flipV="false" rot="0">
              <a:off x="0" y="0"/>
              <a:ext cx="1338240" cy="45698"/>
            </a:xfrm>
            <a:custGeom>
              <a:avLst/>
              <a:gdLst/>
              <a:ahLst/>
              <a:cxnLst/>
              <a:rect r="r" b="b" t="t" l="l"/>
              <a:pathLst>
                <a:path h="45698" w="1338240">
                  <a:moveTo>
                    <a:pt x="0" y="0"/>
                  </a:moveTo>
                  <a:lnTo>
                    <a:pt x="1338240" y="0"/>
                  </a:lnTo>
                  <a:lnTo>
                    <a:pt x="1338240" y="45698"/>
                  </a:lnTo>
                  <a:lnTo>
                    <a:pt x="0" y="45698"/>
                  </a:lnTo>
                  <a:close/>
                </a:path>
              </a:pathLst>
            </a:custGeom>
            <a:solidFill>
              <a:srgbClr val="F9B314"/>
            </a:solidFill>
          </p:spPr>
        </p:sp>
        <p:sp>
          <p:nvSpPr>
            <p:cNvPr name="TextBox 15" id="15"/>
            <p:cNvSpPr txBox="true"/>
            <p:nvPr/>
          </p:nvSpPr>
          <p:spPr>
            <a:xfrm>
              <a:off x="0" y="-38100"/>
              <a:ext cx="1338240" cy="8379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999019" y="2979816"/>
            <a:ext cx="5352391" cy="4594977"/>
          </a:xfrm>
          <a:custGeom>
            <a:avLst/>
            <a:gdLst/>
            <a:ahLst/>
            <a:cxnLst/>
            <a:rect r="r" b="b" t="t" l="l"/>
            <a:pathLst>
              <a:path h="4594977" w="5352391">
                <a:moveTo>
                  <a:pt x="0" y="0"/>
                </a:moveTo>
                <a:lnTo>
                  <a:pt x="5352391" y="0"/>
                </a:lnTo>
                <a:lnTo>
                  <a:pt x="5352391" y="4594977"/>
                </a:lnTo>
                <a:lnTo>
                  <a:pt x="0" y="4594977"/>
                </a:lnTo>
                <a:lnTo>
                  <a:pt x="0" y="0"/>
                </a:lnTo>
                <a:close/>
              </a:path>
            </a:pathLst>
          </a:custGeom>
          <a:blipFill>
            <a:blip r:embed="rId12"/>
            <a:stretch>
              <a:fillRect l="0" t="0" r="0" b="0"/>
            </a:stretch>
          </a:blipFill>
        </p:spPr>
      </p:sp>
      <p:sp>
        <p:nvSpPr>
          <p:cNvPr name="Freeform 17" id="17"/>
          <p:cNvSpPr/>
          <p:nvPr/>
        </p:nvSpPr>
        <p:spPr>
          <a:xfrm flipH="false" flipV="false" rot="0">
            <a:off x="8999054" y="2979816"/>
            <a:ext cx="7110216" cy="4594977"/>
          </a:xfrm>
          <a:custGeom>
            <a:avLst/>
            <a:gdLst/>
            <a:ahLst/>
            <a:cxnLst/>
            <a:rect r="r" b="b" t="t" l="l"/>
            <a:pathLst>
              <a:path h="4594977" w="7110216">
                <a:moveTo>
                  <a:pt x="0" y="0"/>
                </a:moveTo>
                <a:lnTo>
                  <a:pt x="7110215" y="0"/>
                </a:lnTo>
                <a:lnTo>
                  <a:pt x="7110215" y="4594977"/>
                </a:lnTo>
                <a:lnTo>
                  <a:pt x="0" y="4594977"/>
                </a:lnTo>
                <a:lnTo>
                  <a:pt x="0" y="0"/>
                </a:lnTo>
                <a:close/>
              </a:path>
            </a:pathLst>
          </a:custGeom>
          <a:blipFill>
            <a:blip r:embed="rId13"/>
            <a:stretch>
              <a:fillRect l="0" t="0" r="0" b="0"/>
            </a:stretch>
          </a:blipFill>
        </p:spPr>
      </p:sp>
      <p:sp>
        <p:nvSpPr>
          <p:cNvPr name="TextBox 18" id="18"/>
          <p:cNvSpPr txBox="true"/>
          <p:nvPr/>
        </p:nvSpPr>
        <p:spPr>
          <a:xfrm rot="0">
            <a:off x="2326334" y="1774657"/>
            <a:ext cx="3928530"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Evaluasi Model</a:t>
            </a:r>
          </a:p>
        </p:txBody>
      </p:sp>
      <p:grpSp>
        <p:nvGrpSpPr>
          <p:cNvPr name="Group 19" id="19"/>
          <p:cNvGrpSpPr/>
          <p:nvPr/>
        </p:nvGrpSpPr>
        <p:grpSpPr>
          <a:xfrm rot="0">
            <a:off x="2451229" y="7822443"/>
            <a:ext cx="13385543" cy="2140711"/>
            <a:chOff x="0" y="0"/>
            <a:chExt cx="17847390" cy="2854281"/>
          </a:xfrm>
        </p:grpSpPr>
        <p:grpSp>
          <p:nvGrpSpPr>
            <p:cNvPr name="Group 20" id="20"/>
            <p:cNvGrpSpPr/>
            <p:nvPr/>
          </p:nvGrpSpPr>
          <p:grpSpPr>
            <a:xfrm rot="0">
              <a:off x="0" y="0"/>
              <a:ext cx="17847390" cy="2854281"/>
              <a:chOff x="0" y="0"/>
              <a:chExt cx="6162616" cy="985569"/>
            </a:xfrm>
          </p:grpSpPr>
          <p:sp>
            <p:nvSpPr>
              <p:cNvPr name="Freeform 21" id="21"/>
              <p:cNvSpPr/>
              <p:nvPr/>
            </p:nvSpPr>
            <p:spPr>
              <a:xfrm flipH="false" flipV="false" rot="0">
                <a:off x="0" y="0"/>
                <a:ext cx="6162616" cy="985569"/>
              </a:xfrm>
              <a:custGeom>
                <a:avLst/>
                <a:gdLst/>
                <a:ahLst/>
                <a:cxnLst/>
                <a:rect r="r" b="b" t="t" l="l"/>
                <a:pathLst>
                  <a:path h="985569" w="6162616">
                    <a:moveTo>
                      <a:pt x="27374" y="0"/>
                    </a:moveTo>
                    <a:lnTo>
                      <a:pt x="6135241" y="0"/>
                    </a:lnTo>
                    <a:cubicBezTo>
                      <a:pt x="6150360" y="0"/>
                      <a:pt x="6162616" y="12256"/>
                      <a:pt x="6162616" y="27374"/>
                    </a:cubicBezTo>
                    <a:lnTo>
                      <a:pt x="6162616" y="958195"/>
                    </a:lnTo>
                    <a:cubicBezTo>
                      <a:pt x="6162616" y="965455"/>
                      <a:pt x="6159732" y="972418"/>
                      <a:pt x="6154598" y="977551"/>
                    </a:cubicBezTo>
                    <a:cubicBezTo>
                      <a:pt x="6149464" y="982685"/>
                      <a:pt x="6142501" y="985569"/>
                      <a:pt x="6135241" y="985569"/>
                    </a:cubicBezTo>
                    <a:lnTo>
                      <a:pt x="27374" y="985569"/>
                    </a:lnTo>
                    <a:cubicBezTo>
                      <a:pt x="12256" y="985569"/>
                      <a:pt x="0" y="973313"/>
                      <a:pt x="0" y="958195"/>
                    </a:cubicBezTo>
                    <a:lnTo>
                      <a:pt x="0" y="27374"/>
                    </a:lnTo>
                    <a:cubicBezTo>
                      <a:pt x="0" y="12256"/>
                      <a:pt x="12256" y="0"/>
                      <a:pt x="27374" y="0"/>
                    </a:cubicBezTo>
                    <a:close/>
                  </a:path>
                </a:pathLst>
              </a:custGeom>
              <a:solidFill>
                <a:srgbClr val="E26F6F"/>
              </a:solidFill>
              <a:ln cap="rnd">
                <a:noFill/>
                <a:prstDash val="solid"/>
                <a:round/>
              </a:ln>
            </p:spPr>
          </p:sp>
          <p:sp>
            <p:nvSpPr>
              <p:cNvPr name="TextBox 22" id="22"/>
              <p:cNvSpPr txBox="true"/>
              <p:nvPr/>
            </p:nvSpPr>
            <p:spPr>
              <a:xfrm>
                <a:off x="0" y="-133350"/>
                <a:ext cx="6162616" cy="1118919"/>
              </a:xfrm>
              <a:prstGeom prst="rect">
                <a:avLst/>
              </a:prstGeom>
            </p:spPr>
            <p:txBody>
              <a:bodyPr anchor="ctr" rtlCol="false" tIns="43213" lIns="43213" bIns="43213" rIns="43213"/>
              <a:lstStyle/>
              <a:p>
                <a:pPr algn="ctr">
                  <a:lnSpc>
                    <a:spcPts val="4340"/>
                  </a:lnSpc>
                  <a:spcBef>
                    <a:spcPct val="0"/>
                  </a:spcBef>
                </a:pPr>
              </a:p>
            </p:txBody>
          </p:sp>
        </p:grpSp>
        <p:sp>
          <p:nvSpPr>
            <p:cNvPr name="TextBox 23" id="23"/>
            <p:cNvSpPr txBox="true"/>
            <p:nvPr/>
          </p:nvSpPr>
          <p:spPr>
            <a:xfrm rot="0">
              <a:off x="378325" y="91952"/>
              <a:ext cx="17147969" cy="2622751"/>
            </a:xfrm>
            <a:prstGeom prst="rect">
              <a:avLst/>
            </a:prstGeom>
          </p:spPr>
          <p:txBody>
            <a:bodyPr anchor="t" rtlCol="false" tIns="0" lIns="0" bIns="0" rIns="0">
              <a:spAutoFit/>
            </a:bodyPr>
            <a:lstStyle/>
            <a:p>
              <a:pPr algn="ctr" marL="0" indent="0" lvl="0">
                <a:lnSpc>
                  <a:spcPts val="3171"/>
                </a:lnSpc>
                <a:spcBef>
                  <a:spcPct val="0"/>
                </a:spcBef>
              </a:pPr>
              <a:r>
                <a:rPr lang="en-US" sz="2265" i="true" strike="noStrike" u="none">
                  <a:solidFill>
                    <a:srgbClr val="000000"/>
                  </a:solidFill>
                  <a:latin typeface="Montserrat Italics"/>
                  <a:ea typeface="Montserrat Italics"/>
                  <a:cs typeface="Montserrat Italics"/>
                  <a:sym typeface="Montserrat Italics"/>
                </a:rPr>
                <a:t>Matriks kebingungan menunjukkan kinerja model dalam mengklasifikasikan molekul secara akurat dengan beberapa kesalahan klasifikasi yang minim. Kurva ROC dengan nilai AUC 0.95 menunjukkan kemampuan model yang sangat baik dalam membedakan antara kelas aktif dan tidak aktif, dengan tingkat false positive yang rendah dan true positive rate yang tinggi.</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831233">
            <a:off x="-3387939" y="-1964760"/>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14004">
            <a:off x="100540" y="-588174"/>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326334" y="2571008"/>
            <a:ext cx="4155396" cy="141897"/>
            <a:chOff x="0" y="0"/>
            <a:chExt cx="1338240" cy="45698"/>
          </a:xfrm>
        </p:grpSpPr>
        <p:sp>
          <p:nvSpPr>
            <p:cNvPr name="Freeform 14" id="14"/>
            <p:cNvSpPr/>
            <p:nvPr/>
          </p:nvSpPr>
          <p:spPr>
            <a:xfrm flipH="false" flipV="false" rot="0">
              <a:off x="0" y="0"/>
              <a:ext cx="1338240" cy="45698"/>
            </a:xfrm>
            <a:custGeom>
              <a:avLst/>
              <a:gdLst/>
              <a:ahLst/>
              <a:cxnLst/>
              <a:rect r="r" b="b" t="t" l="l"/>
              <a:pathLst>
                <a:path h="45698" w="1338240">
                  <a:moveTo>
                    <a:pt x="0" y="0"/>
                  </a:moveTo>
                  <a:lnTo>
                    <a:pt x="1338240" y="0"/>
                  </a:lnTo>
                  <a:lnTo>
                    <a:pt x="1338240" y="45698"/>
                  </a:lnTo>
                  <a:lnTo>
                    <a:pt x="0" y="45698"/>
                  </a:lnTo>
                  <a:close/>
                </a:path>
              </a:pathLst>
            </a:custGeom>
            <a:solidFill>
              <a:srgbClr val="F9B314"/>
            </a:solidFill>
          </p:spPr>
        </p:sp>
        <p:sp>
          <p:nvSpPr>
            <p:cNvPr name="TextBox 15" id="15"/>
            <p:cNvSpPr txBox="true"/>
            <p:nvPr/>
          </p:nvSpPr>
          <p:spPr>
            <a:xfrm>
              <a:off x="0" y="-38100"/>
              <a:ext cx="1338240" cy="8379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2326334" y="1774657"/>
            <a:ext cx="3928530"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Kesimpulan</a:t>
            </a:r>
          </a:p>
        </p:txBody>
      </p:sp>
      <p:grpSp>
        <p:nvGrpSpPr>
          <p:cNvPr name="Group 17" id="17"/>
          <p:cNvGrpSpPr/>
          <p:nvPr/>
        </p:nvGrpSpPr>
        <p:grpSpPr>
          <a:xfrm rot="0">
            <a:off x="2703888" y="3337237"/>
            <a:ext cx="12880224" cy="4921073"/>
            <a:chOff x="0" y="0"/>
            <a:chExt cx="3240778" cy="1238185"/>
          </a:xfrm>
        </p:grpSpPr>
        <p:sp>
          <p:nvSpPr>
            <p:cNvPr name="Freeform 18" id="18"/>
            <p:cNvSpPr/>
            <p:nvPr/>
          </p:nvSpPr>
          <p:spPr>
            <a:xfrm flipH="false" flipV="false" rot="0">
              <a:off x="0" y="0"/>
              <a:ext cx="3240778" cy="1238185"/>
            </a:xfrm>
            <a:custGeom>
              <a:avLst/>
              <a:gdLst/>
              <a:ahLst/>
              <a:cxnLst/>
              <a:rect r="r" b="b" t="t" l="l"/>
              <a:pathLst>
                <a:path h="1238185" w="3240778">
                  <a:moveTo>
                    <a:pt x="30655" y="0"/>
                  </a:moveTo>
                  <a:lnTo>
                    <a:pt x="3210123" y="0"/>
                  </a:lnTo>
                  <a:cubicBezTo>
                    <a:pt x="3218254" y="0"/>
                    <a:pt x="3226051" y="3230"/>
                    <a:pt x="3231799" y="8979"/>
                  </a:cubicBezTo>
                  <a:cubicBezTo>
                    <a:pt x="3237548" y="14727"/>
                    <a:pt x="3240778" y="22524"/>
                    <a:pt x="3240778" y="30655"/>
                  </a:cubicBezTo>
                  <a:lnTo>
                    <a:pt x="3240778" y="1207531"/>
                  </a:lnTo>
                  <a:cubicBezTo>
                    <a:pt x="3240778" y="1215661"/>
                    <a:pt x="3237548" y="1223458"/>
                    <a:pt x="3231799" y="1229207"/>
                  </a:cubicBezTo>
                  <a:cubicBezTo>
                    <a:pt x="3226051" y="1234956"/>
                    <a:pt x="3218254" y="1238185"/>
                    <a:pt x="3210123" y="1238185"/>
                  </a:cubicBezTo>
                  <a:lnTo>
                    <a:pt x="30655" y="1238185"/>
                  </a:lnTo>
                  <a:cubicBezTo>
                    <a:pt x="22524" y="1238185"/>
                    <a:pt x="14727" y="1234956"/>
                    <a:pt x="8979" y="1229207"/>
                  </a:cubicBezTo>
                  <a:cubicBezTo>
                    <a:pt x="3230" y="1223458"/>
                    <a:pt x="0" y="1215661"/>
                    <a:pt x="0" y="1207531"/>
                  </a:cubicBezTo>
                  <a:lnTo>
                    <a:pt x="0" y="30655"/>
                  </a:lnTo>
                  <a:cubicBezTo>
                    <a:pt x="0" y="22524"/>
                    <a:pt x="3230" y="14727"/>
                    <a:pt x="8979" y="8979"/>
                  </a:cubicBezTo>
                  <a:cubicBezTo>
                    <a:pt x="14727" y="3230"/>
                    <a:pt x="22524" y="0"/>
                    <a:pt x="30655" y="0"/>
                  </a:cubicBezTo>
                  <a:close/>
                </a:path>
              </a:pathLst>
            </a:custGeom>
            <a:solidFill>
              <a:srgbClr val="E26F6F"/>
            </a:solidFill>
            <a:ln cap="rnd">
              <a:noFill/>
              <a:prstDash val="solid"/>
              <a:round/>
            </a:ln>
          </p:spPr>
        </p:sp>
        <p:sp>
          <p:nvSpPr>
            <p:cNvPr name="TextBox 19" id="19"/>
            <p:cNvSpPr txBox="true"/>
            <p:nvPr/>
          </p:nvSpPr>
          <p:spPr>
            <a:xfrm>
              <a:off x="0" y="-133350"/>
              <a:ext cx="3240778" cy="1371535"/>
            </a:xfrm>
            <a:prstGeom prst="rect">
              <a:avLst/>
            </a:prstGeom>
          </p:spPr>
          <p:txBody>
            <a:bodyPr anchor="ctr" rtlCol="false" tIns="52204" lIns="52204" bIns="52204" rIns="52204"/>
            <a:lstStyle/>
            <a:p>
              <a:pPr algn="ctr">
                <a:lnSpc>
                  <a:spcPts val="4200"/>
                </a:lnSpc>
                <a:spcBef>
                  <a:spcPct val="0"/>
                </a:spcBef>
              </a:pPr>
            </a:p>
          </p:txBody>
        </p:sp>
      </p:grpSp>
      <p:sp>
        <p:nvSpPr>
          <p:cNvPr name="TextBox 20" id="20"/>
          <p:cNvSpPr txBox="true"/>
          <p:nvPr/>
        </p:nvSpPr>
        <p:spPr>
          <a:xfrm rot="0">
            <a:off x="3134898" y="3618895"/>
            <a:ext cx="12449214" cy="4300607"/>
          </a:xfrm>
          <a:prstGeom prst="rect">
            <a:avLst/>
          </a:prstGeom>
        </p:spPr>
        <p:txBody>
          <a:bodyPr anchor="t" rtlCol="false" tIns="0" lIns="0" bIns="0" rIns="0">
            <a:spAutoFit/>
          </a:bodyPr>
          <a:lstStyle/>
          <a:p>
            <a:pPr algn="ctr">
              <a:lnSpc>
                <a:spcPts val="4346"/>
              </a:lnSpc>
            </a:pPr>
            <a:r>
              <a:rPr lang="en-US" sz="3104" i="true">
                <a:solidFill>
                  <a:srgbClr val="000000"/>
                </a:solidFill>
                <a:latin typeface="Montserrat Italics"/>
                <a:ea typeface="Montserrat Italics"/>
                <a:cs typeface="Montserrat Italics"/>
                <a:sym typeface="Montserrat Italics"/>
              </a:rPr>
              <a:t>Penelitian ini menunjukkan hubungan erat fitur molekuler (MW, LogP, NumHDonors, NumHAcceptors) dengan bioaktivitas molekul. Molekul aktif memiliki MW &gt; 400, LogP 4–6, dan pIC50 &gt; 6,5. Tanimoto similarity menunjukkan kemiripan rendah dengan Resveratrol (0,134–0,220). Algoritma Random Forest mencapai AUC 0,95, dengan MW sebagai fitur paling berpengaruh dalam prediksi model.</a:t>
            </a:r>
          </a:p>
          <a:p>
            <a:pPr algn="ctr" marL="0" indent="0" lvl="0">
              <a:lnSpc>
                <a:spcPts val="4346"/>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true" flipV="false" rot="0">
            <a:off x="-1218650" y="7948818"/>
            <a:ext cx="3248327" cy="2618964"/>
          </a:xfrm>
          <a:custGeom>
            <a:avLst/>
            <a:gdLst/>
            <a:ahLst/>
            <a:cxnLst/>
            <a:rect r="r" b="b" t="t" l="l"/>
            <a:pathLst>
              <a:path h="2618964" w="3248327">
                <a:moveTo>
                  <a:pt x="3248327" y="0"/>
                </a:moveTo>
                <a:lnTo>
                  <a:pt x="0" y="0"/>
                </a:lnTo>
                <a:lnTo>
                  <a:pt x="0" y="2618964"/>
                </a:lnTo>
                <a:lnTo>
                  <a:pt x="3248327" y="2618964"/>
                </a:lnTo>
                <a:lnTo>
                  <a:pt x="32483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045008" y="-77512"/>
            <a:ext cx="938934" cy="1732932"/>
          </a:xfrm>
          <a:custGeom>
            <a:avLst/>
            <a:gdLst/>
            <a:ahLst/>
            <a:cxnLst/>
            <a:rect r="r" b="b" t="t" l="l"/>
            <a:pathLst>
              <a:path h="1732932" w="938934">
                <a:moveTo>
                  <a:pt x="0" y="0"/>
                </a:moveTo>
                <a:lnTo>
                  <a:pt x="938933" y="0"/>
                </a:lnTo>
                <a:lnTo>
                  <a:pt x="938933" y="1732932"/>
                </a:lnTo>
                <a:lnTo>
                  <a:pt x="0" y="173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501223" y="9173053"/>
            <a:ext cx="2026502" cy="962268"/>
            <a:chOff x="0" y="0"/>
            <a:chExt cx="2702003" cy="1283024"/>
          </a:xfrm>
        </p:grpSpPr>
        <p:sp>
          <p:nvSpPr>
            <p:cNvPr name="Freeform 6" id="6"/>
            <p:cNvSpPr/>
            <p:nvPr/>
          </p:nvSpPr>
          <p:spPr>
            <a:xfrm flipH="false" flipV="false" rot="0">
              <a:off x="0" y="55209"/>
              <a:ext cx="2702003" cy="1227815"/>
            </a:xfrm>
            <a:custGeom>
              <a:avLst/>
              <a:gdLst/>
              <a:ahLst/>
              <a:cxnLst/>
              <a:rect r="r" b="b" t="t" l="l"/>
              <a:pathLst>
                <a:path h="1227815" w="2702003">
                  <a:moveTo>
                    <a:pt x="0" y="0"/>
                  </a:moveTo>
                  <a:lnTo>
                    <a:pt x="2702003" y="0"/>
                  </a:lnTo>
                  <a:lnTo>
                    <a:pt x="2702003" y="1227815"/>
                  </a:lnTo>
                  <a:lnTo>
                    <a:pt x="0" y="1227815"/>
                  </a:lnTo>
                  <a:lnTo>
                    <a:pt x="0" y="0"/>
                  </a:lnTo>
                  <a:close/>
                </a:path>
              </a:pathLst>
            </a:custGeom>
            <a:blipFill>
              <a:blip r:embed="rId7">
                <a:extLst>
                  <a:ext uri="{96DAC541-7B7A-43D3-8B79-37D633B846F1}">
                    <asvg:svgBlip xmlns:asvg="http://schemas.microsoft.com/office/drawing/2016/SVG/main" r:embed="rId8"/>
                  </a:ext>
                </a:extLst>
              </a:blip>
              <a:stretch>
                <a:fillRect l="-4877" t="-161734" r="-106047" b="-275729"/>
              </a:stretch>
            </a:blipFill>
          </p:spPr>
        </p:sp>
        <p:grpSp>
          <p:nvGrpSpPr>
            <p:cNvPr name="Group 7" id="7"/>
            <p:cNvGrpSpPr/>
            <p:nvPr/>
          </p:nvGrpSpPr>
          <p:grpSpPr>
            <a:xfrm rot="0">
              <a:off x="70397" y="0"/>
              <a:ext cx="450289" cy="4502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7043"/>
              </a:solidFill>
              <a:ln w="28575"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5341454" y="3415912"/>
            <a:ext cx="7315200" cy="4069080"/>
          </a:xfrm>
          <a:custGeom>
            <a:avLst/>
            <a:gdLst/>
            <a:ahLst/>
            <a:cxnLst/>
            <a:rect r="r" b="b" t="t" l="l"/>
            <a:pathLst>
              <a:path h="4069080" w="7315200">
                <a:moveTo>
                  <a:pt x="0" y="0"/>
                </a:moveTo>
                <a:lnTo>
                  <a:pt x="7315200" y="0"/>
                </a:lnTo>
                <a:lnTo>
                  <a:pt x="7315200" y="4069080"/>
                </a:lnTo>
                <a:lnTo>
                  <a:pt x="0" y="40690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641280">
            <a:off x="15190281" y="73533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4186786">
            <a:off x="15190281" y="-16092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4149154">
            <a:off x="15914200" y="7231872"/>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236070">
            <a:off x="-2348229" y="-14919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8004819" y="2612265"/>
            <a:ext cx="2271986" cy="1005354"/>
          </a:xfrm>
          <a:custGeom>
            <a:avLst/>
            <a:gdLst/>
            <a:ahLst/>
            <a:cxnLst/>
            <a:rect r="r" b="b" t="t" l="l"/>
            <a:pathLst>
              <a:path h="1005354" w="2271986">
                <a:moveTo>
                  <a:pt x="0" y="0"/>
                </a:moveTo>
                <a:lnTo>
                  <a:pt x="2271986" y="0"/>
                </a:lnTo>
                <a:lnTo>
                  <a:pt x="2271986" y="1005354"/>
                </a:lnTo>
                <a:lnTo>
                  <a:pt x="0" y="10053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6" id="16"/>
          <p:cNvGrpSpPr/>
          <p:nvPr/>
        </p:nvGrpSpPr>
        <p:grpSpPr>
          <a:xfrm rot="0">
            <a:off x="7057097" y="289427"/>
            <a:ext cx="4052180" cy="1307119"/>
            <a:chOff x="0" y="0"/>
            <a:chExt cx="5402906" cy="1742825"/>
          </a:xfrm>
        </p:grpSpPr>
        <p:sp>
          <p:nvSpPr>
            <p:cNvPr name="Freeform 17" id="1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18" id="1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19" id="1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20" id="20"/>
          <p:cNvGrpSpPr/>
          <p:nvPr/>
        </p:nvGrpSpPr>
        <p:grpSpPr>
          <a:xfrm rot="0">
            <a:off x="6888832" y="1674573"/>
            <a:ext cx="4220445" cy="93400"/>
            <a:chOff x="0" y="0"/>
            <a:chExt cx="1359189" cy="30079"/>
          </a:xfrm>
        </p:grpSpPr>
        <p:sp>
          <p:nvSpPr>
            <p:cNvPr name="Freeform 21" id="2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2" id="2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3417537" y="4303941"/>
            <a:ext cx="11163034" cy="1807988"/>
          </a:xfrm>
          <a:prstGeom prst="rect">
            <a:avLst/>
          </a:prstGeom>
        </p:spPr>
        <p:txBody>
          <a:bodyPr anchor="t" rtlCol="false" tIns="0" lIns="0" bIns="0" rIns="0">
            <a:spAutoFit/>
          </a:bodyPr>
          <a:lstStyle/>
          <a:p>
            <a:pPr algn="ctr">
              <a:lnSpc>
                <a:spcPts val="14844"/>
              </a:lnSpc>
            </a:pPr>
            <a:r>
              <a:rPr lang="en-US" sz="10603">
                <a:solidFill>
                  <a:srgbClr val="000000"/>
                </a:solidFill>
                <a:latin typeface="Fredoka"/>
                <a:ea typeface="Fredoka"/>
                <a:cs typeface="Fredoka"/>
                <a:sym typeface="Fredoka"/>
              </a:rPr>
              <a:t>PENDAHULUAN</a:t>
            </a:r>
          </a:p>
        </p:txBody>
      </p:sp>
      <p:sp>
        <p:nvSpPr>
          <p:cNvPr name="Freeform 9" id="9"/>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3796846" y="6111928"/>
            <a:ext cx="10404416" cy="177488"/>
            <a:chOff x="0" y="0"/>
            <a:chExt cx="1774429" cy="30270"/>
          </a:xfrm>
        </p:grpSpPr>
        <p:sp>
          <p:nvSpPr>
            <p:cNvPr name="Freeform 11" id="11"/>
            <p:cNvSpPr/>
            <p:nvPr/>
          </p:nvSpPr>
          <p:spPr>
            <a:xfrm flipH="false" flipV="false" rot="0">
              <a:off x="0" y="0"/>
              <a:ext cx="1774429" cy="30270"/>
            </a:xfrm>
            <a:custGeom>
              <a:avLst/>
              <a:gdLst/>
              <a:ahLst/>
              <a:cxnLst/>
              <a:rect r="r" b="b" t="t" l="l"/>
              <a:pathLst>
                <a:path h="30270" w="1774429">
                  <a:moveTo>
                    <a:pt x="0" y="0"/>
                  </a:moveTo>
                  <a:lnTo>
                    <a:pt x="1774429" y="0"/>
                  </a:lnTo>
                  <a:lnTo>
                    <a:pt x="1774429" y="30270"/>
                  </a:lnTo>
                  <a:lnTo>
                    <a:pt x="0" y="30270"/>
                  </a:lnTo>
                  <a:close/>
                </a:path>
              </a:pathLst>
            </a:custGeom>
            <a:solidFill>
              <a:srgbClr val="F9B314"/>
            </a:solidFill>
          </p:spPr>
        </p:sp>
        <p:sp>
          <p:nvSpPr>
            <p:cNvPr name="TextBox 12" id="12"/>
            <p:cNvSpPr txBox="true"/>
            <p:nvPr/>
          </p:nvSpPr>
          <p:spPr>
            <a:xfrm>
              <a:off x="0" y="-38100"/>
              <a:ext cx="1774429" cy="6837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972964" y="186479"/>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51032"/>
            <a:ext cx="4314609" cy="116941"/>
            <a:chOff x="0" y="0"/>
            <a:chExt cx="1389515" cy="37661"/>
          </a:xfrm>
        </p:grpSpPr>
        <p:sp>
          <p:nvSpPr>
            <p:cNvPr name="Freeform 18" id="18"/>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9" id="19"/>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907340" y="8315363"/>
            <a:ext cx="4199421" cy="3385783"/>
          </a:xfrm>
          <a:custGeom>
            <a:avLst/>
            <a:gdLst/>
            <a:ahLst/>
            <a:cxnLst/>
            <a:rect r="r" b="b" t="t" l="l"/>
            <a:pathLst>
              <a:path h="3385783" w="4199421">
                <a:moveTo>
                  <a:pt x="0" y="0"/>
                </a:moveTo>
                <a:lnTo>
                  <a:pt x="4199420" y="0"/>
                </a:lnTo>
                <a:lnTo>
                  <a:pt x="4199420"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151454" y="3011359"/>
            <a:ext cx="8107846" cy="6473661"/>
            <a:chOff x="0" y="0"/>
            <a:chExt cx="2376407" cy="1897428"/>
          </a:xfrm>
        </p:grpSpPr>
        <p:sp>
          <p:nvSpPr>
            <p:cNvPr name="Freeform 9" id="9"/>
            <p:cNvSpPr/>
            <p:nvPr/>
          </p:nvSpPr>
          <p:spPr>
            <a:xfrm flipH="false" flipV="false" rot="0">
              <a:off x="0" y="0"/>
              <a:ext cx="2376407" cy="1897428"/>
            </a:xfrm>
            <a:custGeom>
              <a:avLst/>
              <a:gdLst/>
              <a:ahLst/>
              <a:cxnLst/>
              <a:rect r="r" b="b" t="t" l="l"/>
              <a:pathLst>
                <a:path h="1897428" w="2376407">
                  <a:moveTo>
                    <a:pt x="48698" y="0"/>
                  </a:moveTo>
                  <a:lnTo>
                    <a:pt x="2327709" y="0"/>
                  </a:lnTo>
                  <a:cubicBezTo>
                    <a:pt x="2340624" y="0"/>
                    <a:pt x="2353011" y="5131"/>
                    <a:pt x="2362143" y="14263"/>
                  </a:cubicBezTo>
                  <a:cubicBezTo>
                    <a:pt x="2371276" y="23396"/>
                    <a:pt x="2376407" y="35783"/>
                    <a:pt x="2376407" y="48698"/>
                  </a:cubicBezTo>
                  <a:lnTo>
                    <a:pt x="2376407" y="1848730"/>
                  </a:lnTo>
                  <a:cubicBezTo>
                    <a:pt x="2376407" y="1861645"/>
                    <a:pt x="2371276" y="1874032"/>
                    <a:pt x="2362143" y="1883164"/>
                  </a:cubicBezTo>
                  <a:cubicBezTo>
                    <a:pt x="2353011" y="1892297"/>
                    <a:pt x="2340624" y="1897428"/>
                    <a:pt x="2327709" y="1897428"/>
                  </a:cubicBezTo>
                  <a:lnTo>
                    <a:pt x="48698" y="1897428"/>
                  </a:lnTo>
                  <a:cubicBezTo>
                    <a:pt x="35783" y="1897428"/>
                    <a:pt x="23396" y="1892297"/>
                    <a:pt x="14263" y="1883164"/>
                  </a:cubicBezTo>
                  <a:cubicBezTo>
                    <a:pt x="5131" y="1874032"/>
                    <a:pt x="0" y="1861645"/>
                    <a:pt x="0" y="1848730"/>
                  </a:cubicBezTo>
                  <a:lnTo>
                    <a:pt x="0" y="48698"/>
                  </a:lnTo>
                  <a:cubicBezTo>
                    <a:pt x="0" y="35783"/>
                    <a:pt x="5131" y="23396"/>
                    <a:pt x="14263" y="14263"/>
                  </a:cubicBezTo>
                  <a:cubicBezTo>
                    <a:pt x="23396" y="5131"/>
                    <a:pt x="35783" y="0"/>
                    <a:pt x="48698" y="0"/>
                  </a:cubicBezTo>
                  <a:close/>
                </a:path>
              </a:pathLst>
            </a:custGeom>
            <a:solidFill>
              <a:srgbClr val="E26F6F"/>
            </a:solidFill>
            <a:ln cap="rnd">
              <a:noFill/>
              <a:prstDash val="solid"/>
              <a:round/>
            </a:ln>
          </p:spPr>
        </p:sp>
        <p:sp>
          <p:nvSpPr>
            <p:cNvPr name="TextBox 10" id="10"/>
            <p:cNvSpPr txBox="true"/>
            <p:nvPr/>
          </p:nvSpPr>
          <p:spPr>
            <a:xfrm>
              <a:off x="0" y="-133350"/>
              <a:ext cx="2376407" cy="2030778"/>
            </a:xfrm>
            <a:prstGeom prst="rect">
              <a:avLst/>
            </a:prstGeom>
          </p:spPr>
          <p:txBody>
            <a:bodyPr anchor="ctr" rtlCol="false" tIns="62993" lIns="62993" bIns="62993" rIns="62993"/>
            <a:lstStyle/>
            <a:p>
              <a:pPr algn="ctr">
                <a:lnSpc>
                  <a:spcPts val="4200"/>
                </a:lnSpc>
                <a:spcBef>
                  <a:spcPct val="0"/>
                </a:spcBef>
              </a:pPr>
            </a:p>
          </p:txBody>
        </p:sp>
      </p:grpSp>
      <p:grpSp>
        <p:nvGrpSpPr>
          <p:cNvPr name="Group 11" id="11"/>
          <p:cNvGrpSpPr/>
          <p:nvPr/>
        </p:nvGrpSpPr>
        <p:grpSpPr>
          <a:xfrm rot="0">
            <a:off x="1358888" y="2599073"/>
            <a:ext cx="4220445" cy="93400"/>
            <a:chOff x="0" y="0"/>
            <a:chExt cx="1359189" cy="30079"/>
          </a:xfrm>
        </p:grpSpPr>
        <p:sp>
          <p:nvSpPr>
            <p:cNvPr name="Freeform 12" id="12"/>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3" id="13"/>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28700" y="3260260"/>
            <a:ext cx="4293349" cy="2860444"/>
          </a:xfrm>
          <a:custGeom>
            <a:avLst/>
            <a:gdLst/>
            <a:ahLst/>
            <a:cxnLst/>
            <a:rect r="r" b="b" t="t" l="l"/>
            <a:pathLst>
              <a:path h="2860444" w="4293349">
                <a:moveTo>
                  <a:pt x="0" y="0"/>
                </a:moveTo>
                <a:lnTo>
                  <a:pt x="4293349" y="0"/>
                </a:lnTo>
                <a:lnTo>
                  <a:pt x="4293349" y="2860444"/>
                </a:lnTo>
                <a:lnTo>
                  <a:pt x="0" y="2860444"/>
                </a:lnTo>
                <a:lnTo>
                  <a:pt x="0" y="0"/>
                </a:lnTo>
                <a:close/>
              </a:path>
            </a:pathLst>
          </a:custGeom>
          <a:blipFill>
            <a:blip r:embed="rId13"/>
            <a:stretch>
              <a:fillRect l="0" t="0" r="0" b="0"/>
            </a:stretch>
          </a:blipFill>
        </p:spPr>
      </p:sp>
      <p:sp>
        <p:nvSpPr>
          <p:cNvPr name="Freeform 15" id="15"/>
          <p:cNvSpPr/>
          <p:nvPr/>
        </p:nvSpPr>
        <p:spPr>
          <a:xfrm flipH="false" flipV="false" rot="0">
            <a:off x="3565077" y="6692204"/>
            <a:ext cx="4688885" cy="3123970"/>
          </a:xfrm>
          <a:custGeom>
            <a:avLst/>
            <a:gdLst/>
            <a:ahLst/>
            <a:cxnLst/>
            <a:rect r="r" b="b" t="t" l="l"/>
            <a:pathLst>
              <a:path h="3123970" w="4688885">
                <a:moveTo>
                  <a:pt x="0" y="0"/>
                </a:moveTo>
                <a:lnTo>
                  <a:pt x="4688885" y="0"/>
                </a:lnTo>
                <a:lnTo>
                  <a:pt x="4688885" y="3123970"/>
                </a:lnTo>
                <a:lnTo>
                  <a:pt x="0" y="3123970"/>
                </a:lnTo>
                <a:lnTo>
                  <a:pt x="0" y="0"/>
                </a:lnTo>
                <a:close/>
              </a:path>
            </a:pathLst>
          </a:custGeom>
          <a:blipFill>
            <a:blip r:embed="rId14"/>
            <a:stretch>
              <a:fillRect l="0" t="0" r="0" b="0"/>
            </a:stretch>
          </a:blipFill>
        </p:spPr>
      </p:sp>
      <p:sp>
        <p:nvSpPr>
          <p:cNvPr name="Freeform 16" id="16"/>
          <p:cNvSpPr/>
          <p:nvPr/>
        </p:nvSpPr>
        <p:spPr>
          <a:xfrm flipH="false" flipV="false" rot="0">
            <a:off x="6053905" y="3404244"/>
            <a:ext cx="1669853" cy="2572477"/>
          </a:xfrm>
          <a:custGeom>
            <a:avLst/>
            <a:gdLst/>
            <a:ahLst/>
            <a:cxnLst/>
            <a:rect r="r" b="b" t="t" l="l"/>
            <a:pathLst>
              <a:path h="2572477" w="1669853">
                <a:moveTo>
                  <a:pt x="0" y="0"/>
                </a:moveTo>
                <a:lnTo>
                  <a:pt x="1669853" y="0"/>
                </a:lnTo>
                <a:lnTo>
                  <a:pt x="1669853" y="2572477"/>
                </a:lnTo>
                <a:lnTo>
                  <a:pt x="0" y="25724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2275958" y="6244529"/>
            <a:ext cx="996307" cy="2477287"/>
          </a:xfrm>
          <a:custGeom>
            <a:avLst/>
            <a:gdLst/>
            <a:ahLst/>
            <a:cxnLst/>
            <a:rect r="r" b="b" t="t" l="l"/>
            <a:pathLst>
              <a:path h="2477287" w="996307">
                <a:moveTo>
                  <a:pt x="0" y="0"/>
                </a:moveTo>
                <a:lnTo>
                  <a:pt x="996307" y="0"/>
                </a:lnTo>
                <a:lnTo>
                  <a:pt x="996307" y="2477287"/>
                </a:lnTo>
                <a:lnTo>
                  <a:pt x="0" y="24772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276874" y="6248190"/>
            <a:ext cx="1999084" cy="1976594"/>
          </a:xfrm>
          <a:custGeom>
            <a:avLst/>
            <a:gdLst/>
            <a:ahLst/>
            <a:cxnLst/>
            <a:rect r="r" b="b" t="t" l="l"/>
            <a:pathLst>
              <a:path h="1976594" w="1999084">
                <a:moveTo>
                  <a:pt x="0" y="0"/>
                </a:moveTo>
                <a:lnTo>
                  <a:pt x="1999084" y="0"/>
                </a:lnTo>
                <a:lnTo>
                  <a:pt x="1999084" y="1976594"/>
                </a:lnTo>
                <a:lnTo>
                  <a:pt x="0" y="1976594"/>
                </a:lnTo>
                <a:lnTo>
                  <a:pt x="0" y="0"/>
                </a:lnTo>
                <a:close/>
              </a:path>
            </a:pathLst>
          </a:custGeom>
          <a:blipFill>
            <a:blip r:embed="rId19"/>
            <a:stretch>
              <a:fillRect l="0" t="0" r="0" b="0"/>
            </a:stretch>
          </a:blipFill>
        </p:spPr>
      </p:sp>
      <p:sp>
        <p:nvSpPr>
          <p:cNvPr name="TextBox 19" id="19"/>
          <p:cNvSpPr txBox="true"/>
          <p:nvPr/>
        </p:nvSpPr>
        <p:spPr>
          <a:xfrm rot="0">
            <a:off x="1028700" y="1682248"/>
            <a:ext cx="4880820" cy="788271"/>
          </a:xfrm>
          <a:prstGeom prst="rect">
            <a:avLst/>
          </a:prstGeom>
        </p:spPr>
        <p:txBody>
          <a:bodyPr anchor="t" rtlCol="false" tIns="0" lIns="0" bIns="0" rIns="0">
            <a:spAutoFit/>
          </a:bodyPr>
          <a:lstStyle/>
          <a:p>
            <a:pPr algn="ctr">
              <a:lnSpc>
                <a:spcPts val="6485"/>
              </a:lnSpc>
            </a:pPr>
            <a:r>
              <a:rPr lang="en-US" sz="4632">
                <a:solidFill>
                  <a:srgbClr val="000000"/>
                </a:solidFill>
                <a:latin typeface="Fredoka"/>
                <a:ea typeface="Fredoka"/>
                <a:cs typeface="Fredoka"/>
                <a:sym typeface="Fredoka"/>
              </a:rPr>
              <a:t>Latar Belakang</a:t>
            </a:r>
          </a:p>
        </p:txBody>
      </p:sp>
      <p:sp>
        <p:nvSpPr>
          <p:cNvPr name="TextBox 20" id="20"/>
          <p:cNvSpPr txBox="true"/>
          <p:nvPr/>
        </p:nvSpPr>
        <p:spPr>
          <a:xfrm rot="0">
            <a:off x="9723510" y="3363249"/>
            <a:ext cx="6933772" cy="5453375"/>
          </a:xfrm>
          <a:prstGeom prst="rect">
            <a:avLst/>
          </a:prstGeom>
        </p:spPr>
        <p:txBody>
          <a:bodyPr anchor="t" rtlCol="false" tIns="0" lIns="0" bIns="0" rIns="0">
            <a:spAutoFit/>
          </a:bodyPr>
          <a:lstStyle/>
          <a:p>
            <a:pPr algn="just">
              <a:lnSpc>
                <a:spcPts val="3390"/>
              </a:lnSpc>
            </a:pPr>
            <a:r>
              <a:rPr lang="en-US" sz="2422" i="true">
                <a:solidFill>
                  <a:srgbClr val="000000"/>
                </a:solidFill>
                <a:latin typeface="Montserrat Italics"/>
                <a:ea typeface="Montserrat Italics"/>
                <a:cs typeface="Montserrat Italics"/>
                <a:sym typeface="Montserrat Italics"/>
              </a:rPr>
              <a:t>AMP-activated protein kinase</a:t>
            </a:r>
            <a:r>
              <a:rPr lang="en-US" sz="2422">
                <a:solidFill>
                  <a:srgbClr val="000000"/>
                </a:solidFill>
                <a:latin typeface="Montserrat"/>
                <a:ea typeface="Montserrat"/>
                <a:cs typeface="Montserrat"/>
                <a:sym typeface="Montserrat"/>
              </a:rPr>
              <a:t> </a:t>
            </a:r>
            <a:r>
              <a:rPr lang="en-US" b="true" sz="2422" i="true">
                <a:solidFill>
                  <a:srgbClr val="000000"/>
                </a:solidFill>
                <a:latin typeface="Montserrat Bold Italics"/>
                <a:ea typeface="Montserrat Bold Italics"/>
                <a:cs typeface="Montserrat Bold Italics"/>
                <a:sym typeface="Montserrat Bold Italics"/>
              </a:rPr>
              <a:t>(AMPK)</a:t>
            </a:r>
            <a:r>
              <a:rPr lang="en-US" sz="2422">
                <a:solidFill>
                  <a:srgbClr val="000000"/>
                </a:solidFill>
                <a:latin typeface="Montserrat"/>
                <a:ea typeface="Montserrat"/>
                <a:cs typeface="Montserrat"/>
                <a:sym typeface="Montserrat"/>
              </a:rPr>
              <a:t> merupakan enzim yang mengatur homeostasis energi seluler dan menjadi target potensial untuk terapi penyakit metabolik seperti </a:t>
            </a:r>
            <a:r>
              <a:rPr lang="en-US" b="true" sz="2422" i="true">
                <a:solidFill>
                  <a:srgbClr val="000000"/>
                </a:solidFill>
                <a:latin typeface="Montserrat Bold Italics"/>
                <a:ea typeface="Montserrat Bold Italics"/>
                <a:cs typeface="Montserrat Bold Italics"/>
                <a:sym typeface="Montserrat Bold Italics"/>
              </a:rPr>
              <a:t>Diabetes</a:t>
            </a:r>
            <a:r>
              <a:rPr lang="en-US" sz="2422">
                <a:solidFill>
                  <a:srgbClr val="000000"/>
                </a:solidFill>
                <a:latin typeface="Montserrat"/>
                <a:ea typeface="Montserrat"/>
                <a:cs typeface="Montserrat"/>
                <a:sym typeface="Montserrat"/>
              </a:rPr>
              <a:t> tipe 2 dan </a:t>
            </a:r>
            <a:r>
              <a:rPr lang="en-US" b="true" sz="2422" i="true">
                <a:solidFill>
                  <a:srgbClr val="000000"/>
                </a:solidFill>
                <a:latin typeface="Montserrat Bold Italics"/>
                <a:ea typeface="Montserrat Bold Italics"/>
                <a:cs typeface="Montserrat Bold Italics"/>
                <a:sym typeface="Montserrat Bold Italics"/>
              </a:rPr>
              <a:t>Obesitas</a:t>
            </a:r>
            <a:r>
              <a:rPr lang="en-US" sz="2422">
                <a:solidFill>
                  <a:srgbClr val="000000"/>
                </a:solidFill>
                <a:latin typeface="Montserrat"/>
                <a:ea typeface="Montserrat"/>
                <a:cs typeface="Montserrat"/>
                <a:sym typeface="Montserrat"/>
              </a:rPr>
              <a:t>. Pendekatan bioinformatika dan algoritma Machine learning, seperti </a:t>
            </a:r>
            <a:r>
              <a:rPr lang="en-US" b="true" sz="2422" i="true">
                <a:solidFill>
                  <a:srgbClr val="000000"/>
                </a:solidFill>
                <a:latin typeface="Montserrat Bold Italics"/>
                <a:ea typeface="Montserrat Bold Italics"/>
                <a:cs typeface="Montserrat Bold Italics"/>
                <a:sym typeface="Montserrat Bold Italics"/>
              </a:rPr>
              <a:t>Random Forest</a:t>
            </a:r>
            <a:r>
              <a:rPr lang="en-US" sz="2422">
                <a:solidFill>
                  <a:srgbClr val="000000"/>
                </a:solidFill>
                <a:latin typeface="Montserrat"/>
                <a:ea typeface="Montserrat"/>
                <a:cs typeface="Montserrat"/>
                <a:sym typeface="Montserrat"/>
              </a:rPr>
              <a:t>, efektif dalam seleksi fitur dan klasifikasi data biologis. Teknologi ini meningkatkan pemahaman dan prediksi regulasi AMPK, terutama melalui analisis ekspresi gen di jaringan otot, adiposa, dan hati dalam konteks penyakit metabolik.</a:t>
            </a:r>
          </a:p>
        </p:txBody>
      </p:sp>
      <p:grpSp>
        <p:nvGrpSpPr>
          <p:cNvPr name="Group 21" id="21"/>
          <p:cNvGrpSpPr/>
          <p:nvPr/>
        </p:nvGrpSpPr>
        <p:grpSpPr>
          <a:xfrm rot="0">
            <a:off x="6972964" y="186479"/>
            <a:ext cx="4052180" cy="1307119"/>
            <a:chOff x="0" y="0"/>
            <a:chExt cx="5402906" cy="1742825"/>
          </a:xfrm>
        </p:grpSpPr>
        <p:sp>
          <p:nvSpPr>
            <p:cNvPr name="Freeform 22" id="22"/>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0"/>
              <a:stretch>
                <a:fillRect l="0" t="0" r="0" b="0"/>
              </a:stretch>
            </a:blipFill>
          </p:spPr>
        </p:sp>
        <p:sp>
          <p:nvSpPr>
            <p:cNvPr name="Freeform 23" id="23"/>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1"/>
              <a:stretch>
                <a:fillRect l="0" t="0" r="0" b="0"/>
              </a:stretch>
            </a:blipFill>
          </p:spPr>
        </p:sp>
        <p:sp>
          <p:nvSpPr>
            <p:cNvPr name="Freeform 24" id="24"/>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2"/>
              <a:stretch>
                <a:fillRect l="0" t="0" r="0" b="0"/>
              </a:stretch>
            </a:blipFill>
          </p:spPr>
        </p:sp>
      </p:grpSp>
      <p:grpSp>
        <p:nvGrpSpPr>
          <p:cNvPr name="Group 25" id="25"/>
          <p:cNvGrpSpPr/>
          <p:nvPr/>
        </p:nvGrpSpPr>
        <p:grpSpPr>
          <a:xfrm rot="0">
            <a:off x="6888832" y="1651032"/>
            <a:ext cx="4314609" cy="116941"/>
            <a:chOff x="0" y="0"/>
            <a:chExt cx="1389515" cy="37661"/>
          </a:xfrm>
        </p:grpSpPr>
        <p:sp>
          <p:nvSpPr>
            <p:cNvPr name="Freeform 26" id="26"/>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27" id="27"/>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3027879" y="-2224584"/>
            <a:ext cx="5103628" cy="4114800"/>
          </a:xfrm>
          <a:custGeom>
            <a:avLst/>
            <a:gdLst/>
            <a:ahLst/>
            <a:cxnLst/>
            <a:rect r="r" b="b" t="t" l="l"/>
            <a:pathLst>
              <a:path h="4114800" w="5103628">
                <a:moveTo>
                  <a:pt x="0" y="0"/>
                </a:moveTo>
                <a:lnTo>
                  <a:pt x="5103627" y="0"/>
                </a:lnTo>
                <a:lnTo>
                  <a:pt x="51036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233776">
            <a:off x="-273808" y="871419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61732">
            <a:off x="588360" y="7965363"/>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99172">
            <a:off x="15476609" y="-699812"/>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2743585" y="5031154"/>
            <a:ext cx="9179060" cy="1827216"/>
            <a:chOff x="0" y="0"/>
            <a:chExt cx="12238747" cy="2436288"/>
          </a:xfrm>
        </p:grpSpPr>
        <p:grpSp>
          <p:nvGrpSpPr>
            <p:cNvPr name="Group 9" id="9"/>
            <p:cNvGrpSpPr/>
            <p:nvPr/>
          </p:nvGrpSpPr>
          <p:grpSpPr>
            <a:xfrm rot="0">
              <a:off x="0" y="0"/>
              <a:ext cx="12238747" cy="2436288"/>
              <a:chOff x="0" y="0"/>
              <a:chExt cx="3879653" cy="772297"/>
            </a:xfrm>
          </p:grpSpPr>
          <p:sp>
            <p:nvSpPr>
              <p:cNvPr name="Freeform 10" id="10"/>
              <p:cNvSpPr/>
              <p:nvPr/>
            </p:nvSpPr>
            <p:spPr>
              <a:xfrm flipH="false" flipV="false" rot="0">
                <a:off x="0" y="0"/>
                <a:ext cx="3879653" cy="772297"/>
              </a:xfrm>
              <a:custGeom>
                <a:avLst/>
                <a:gdLst/>
                <a:ahLst/>
                <a:cxnLst/>
                <a:rect r="r" b="b" t="t" l="l"/>
                <a:pathLst>
                  <a:path h="772297" w="3879653">
                    <a:moveTo>
                      <a:pt x="35993" y="0"/>
                    </a:moveTo>
                    <a:lnTo>
                      <a:pt x="3843660" y="0"/>
                    </a:lnTo>
                    <a:cubicBezTo>
                      <a:pt x="3863538" y="0"/>
                      <a:pt x="3879653" y="16115"/>
                      <a:pt x="3879653" y="35993"/>
                    </a:cubicBezTo>
                    <a:lnTo>
                      <a:pt x="3879653" y="736304"/>
                    </a:lnTo>
                    <a:cubicBezTo>
                      <a:pt x="3879653" y="745850"/>
                      <a:pt x="3875861" y="755005"/>
                      <a:pt x="3869111" y="761755"/>
                    </a:cubicBezTo>
                    <a:cubicBezTo>
                      <a:pt x="3862361" y="768505"/>
                      <a:pt x="3853206" y="772297"/>
                      <a:pt x="3843660" y="772297"/>
                    </a:cubicBezTo>
                    <a:lnTo>
                      <a:pt x="35993" y="772297"/>
                    </a:lnTo>
                    <a:cubicBezTo>
                      <a:pt x="16115" y="772297"/>
                      <a:pt x="0" y="756183"/>
                      <a:pt x="0" y="736304"/>
                    </a:cubicBezTo>
                    <a:lnTo>
                      <a:pt x="0" y="35993"/>
                    </a:lnTo>
                    <a:cubicBezTo>
                      <a:pt x="0" y="16115"/>
                      <a:pt x="16115" y="0"/>
                      <a:pt x="35993" y="0"/>
                    </a:cubicBezTo>
                    <a:close/>
                  </a:path>
                </a:pathLst>
              </a:custGeom>
              <a:solidFill>
                <a:srgbClr val="E37043"/>
              </a:solidFill>
              <a:ln cap="rnd">
                <a:noFill/>
                <a:prstDash val="solid"/>
                <a:round/>
              </a:ln>
            </p:spPr>
          </p:sp>
          <p:sp>
            <p:nvSpPr>
              <p:cNvPr name="TextBox 11" id="11"/>
              <p:cNvSpPr txBox="true"/>
              <p:nvPr/>
            </p:nvSpPr>
            <p:spPr>
              <a:xfrm>
                <a:off x="0" y="-133350"/>
                <a:ext cx="3879653" cy="905647"/>
              </a:xfrm>
              <a:prstGeom prst="rect">
                <a:avLst/>
              </a:prstGeom>
            </p:spPr>
            <p:txBody>
              <a:bodyPr anchor="ctr" rtlCol="false" tIns="52204" lIns="52204" bIns="52204" rIns="52204"/>
              <a:lstStyle/>
              <a:p>
                <a:pPr algn="ctr">
                  <a:lnSpc>
                    <a:spcPts val="4200"/>
                  </a:lnSpc>
                  <a:spcBef>
                    <a:spcPct val="0"/>
                  </a:spcBef>
                </a:pPr>
              </a:p>
            </p:txBody>
          </p:sp>
        </p:grpSp>
        <p:sp>
          <p:nvSpPr>
            <p:cNvPr name="TextBox 12" id="12"/>
            <p:cNvSpPr txBox="true"/>
            <p:nvPr/>
          </p:nvSpPr>
          <p:spPr>
            <a:xfrm rot="0">
              <a:off x="712940" y="591207"/>
              <a:ext cx="11109517" cy="1210565"/>
            </a:xfrm>
            <a:prstGeom prst="rect">
              <a:avLst/>
            </a:prstGeom>
          </p:spPr>
          <p:txBody>
            <a:bodyPr anchor="t" rtlCol="false" tIns="0" lIns="0" bIns="0" rIns="0">
              <a:spAutoFit/>
            </a:bodyPr>
            <a:lstStyle/>
            <a:p>
              <a:pPr algn="ctr" marL="0" indent="0" lvl="0">
                <a:lnSpc>
                  <a:spcPts val="3763"/>
                </a:lnSpc>
                <a:spcBef>
                  <a:spcPct val="0"/>
                </a:spcBef>
              </a:pPr>
              <a:r>
                <a:rPr lang="en-US" sz="2687" strike="noStrike" u="none">
                  <a:solidFill>
                    <a:srgbClr val="000000"/>
                  </a:solidFill>
                  <a:latin typeface="Montserrat"/>
                  <a:ea typeface="Montserrat"/>
                  <a:cs typeface="Montserrat"/>
                  <a:sym typeface="Montserrat"/>
                </a:rPr>
                <a:t>Apa saja pola regulasi AMPK yang dapat diidentifikasi dari data biologis yang tersedia?</a:t>
              </a:r>
            </a:p>
          </p:txBody>
        </p:sp>
      </p:grpSp>
      <p:grpSp>
        <p:nvGrpSpPr>
          <p:cNvPr name="Group 13" id="13"/>
          <p:cNvGrpSpPr/>
          <p:nvPr/>
        </p:nvGrpSpPr>
        <p:grpSpPr>
          <a:xfrm rot="0">
            <a:off x="1954338" y="3270784"/>
            <a:ext cx="9369771" cy="1465084"/>
            <a:chOff x="0" y="0"/>
            <a:chExt cx="12493028" cy="1953445"/>
          </a:xfrm>
        </p:grpSpPr>
        <p:grpSp>
          <p:nvGrpSpPr>
            <p:cNvPr name="Group 14" id="14"/>
            <p:cNvGrpSpPr/>
            <p:nvPr/>
          </p:nvGrpSpPr>
          <p:grpSpPr>
            <a:xfrm rot="0">
              <a:off x="0" y="0"/>
              <a:ext cx="12493028" cy="1953445"/>
              <a:chOff x="0" y="0"/>
              <a:chExt cx="3669192" cy="573725"/>
            </a:xfrm>
          </p:grpSpPr>
          <p:sp>
            <p:nvSpPr>
              <p:cNvPr name="Freeform 15" id="15"/>
              <p:cNvSpPr/>
              <p:nvPr/>
            </p:nvSpPr>
            <p:spPr>
              <a:xfrm flipH="false" flipV="false" rot="0">
                <a:off x="0" y="0"/>
                <a:ext cx="3669192" cy="573725"/>
              </a:xfrm>
              <a:custGeom>
                <a:avLst/>
                <a:gdLst/>
                <a:ahLst/>
                <a:cxnLst/>
                <a:rect r="r" b="b" t="t" l="l"/>
                <a:pathLst>
                  <a:path h="573725" w="3669192">
                    <a:moveTo>
                      <a:pt x="38058" y="0"/>
                    </a:moveTo>
                    <a:lnTo>
                      <a:pt x="3631134" y="0"/>
                    </a:lnTo>
                    <a:cubicBezTo>
                      <a:pt x="3652153" y="0"/>
                      <a:pt x="3669192" y="17039"/>
                      <a:pt x="3669192" y="38058"/>
                    </a:cubicBezTo>
                    <a:lnTo>
                      <a:pt x="3669192" y="535667"/>
                    </a:lnTo>
                    <a:cubicBezTo>
                      <a:pt x="3669192" y="545761"/>
                      <a:pt x="3665182" y="555441"/>
                      <a:pt x="3658045" y="562578"/>
                    </a:cubicBezTo>
                    <a:cubicBezTo>
                      <a:pt x="3650908" y="569716"/>
                      <a:pt x="3641228" y="573725"/>
                      <a:pt x="3631134" y="573725"/>
                    </a:cubicBezTo>
                    <a:lnTo>
                      <a:pt x="38058" y="573725"/>
                    </a:lnTo>
                    <a:cubicBezTo>
                      <a:pt x="27964" y="573725"/>
                      <a:pt x="18284" y="569716"/>
                      <a:pt x="11147" y="562578"/>
                    </a:cubicBezTo>
                    <a:cubicBezTo>
                      <a:pt x="4010" y="555441"/>
                      <a:pt x="0" y="545761"/>
                      <a:pt x="0" y="535667"/>
                    </a:cubicBezTo>
                    <a:lnTo>
                      <a:pt x="0" y="38058"/>
                    </a:lnTo>
                    <a:cubicBezTo>
                      <a:pt x="0" y="27964"/>
                      <a:pt x="4010" y="18284"/>
                      <a:pt x="11147" y="11147"/>
                    </a:cubicBezTo>
                    <a:cubicBezTo>
                      <a:pt x="18284" y="4010"/>
                      <a:pt x="27964" y="0"/>
                      <a:pt x="38058" y="0"/>
                    </a:cubicBezTo>
                    <a:close/>
                  </a:path>
                </a:pathLst>
              </a:custGeom>
              <a:solidFill>
                <a:srgbClr val="E26F6F"/>
              </a:solidFill>
              <a:ln cap="rnd">
                <a:noFill/>
                <a:prstDash val="solid"/>
                <a:round/>
              </a:ln>
            </p:spPr>
          </p:sp>
          <p:sp>
            <p:nvSpPr>
              <p:cNvPr name="TextBox 16" id="16"/>
              <p:cNvSpPr txBox="true"/>
              <p:nvPr/>
            </p:nvSpPr>
            <p:spPr>
              <a:xfrm>
                <a:off x="0" y="-133350"/>
                <a:ext cx="3669192" cy="707075"/>
              </a:xfrm>
              <a:prstGeom prst="rect">
                <a:avLst/>
              </a:prstGeom>
            </p:spPr>
            <p:txBody>
              <a:bodyPr anchor="ctr" rtlCol="false" tIns="52204" lIns="52204" bIns="52204" rIns="52204"/>
              <a:lstStyle/>
              <a:p>
                <a:pPr algn="ctr">
                  <a:lnSpc>
                    <a:spcPts val="4200"/>
                  </a:lnSpc>
                  <a:spcBef>
                    <a:spcPct val="0"/>
                  </a:spcBef>
                </a:pPr>
              </a:p>
            </p:txBody>
          </p:sp>
        </p:grpSp>
        <p:sp>
          <p:nvSpPr>
            <p:cNvPr name="TextBox 17" id="17"/>
            <p:cNvSpPr txBox="true"/>
            <p:nvPr/>
          </p:nvSpPr>
          <p:spPr>
            <a:xfrm rot="0">
              <a:off x="946660" y="397254"/>
              <a:ext cx="10386302" cy="1313076"/>
            </a:xfrm>
            <a:prstGeom prst="rect">
              <a:avLst/>
            </a:prstGeom>
          </p:spPr>
          <p:txBody>
            <a:bodyPr anchor="t" rtlCol="false" tIns="0" lIns="0" bIns="0" rIns="0">
              <a:spAutoFit/>
            </a:bodyPr>
            <a:lstStyle/>
            <a:p>
              <a:pPr algn="ctr">
                <a:lnSpc>
                  <a:spcPts val="4031"/>
                </a:lnSpc>
              </a:pPr>
              <a:r>
                <a:rPr lang="en-US" sz="2879">
                  <a:solidFill>
                    <a:srgbClr val="000000"/>
                  </a:solidFill>
                  <a:latin typeface="Montserrat"/>
                  <a:ea typeface="Montserrat"/>
                  <a:cs typeface="Montserrat"/>
                  <a:sym typeface="Montserrat"/>
                </a:rPr>
                <a:t>Bagaimana aktivasi AMPK dapat dianalisis menggunakan algoritma Random Forest?</a:t>
              </a:r>
            </a:p>
          </p:txBody>
        </p:sp>
      </p:grpSp>
      <p:grpSp>
        <p:nvGrpSpPr>
          <p:cNvPr name="Group 18" id="18"/>
          <p:cNvGrpSpPr/>
          <p:nvPr/>
        </p:nvGrpSpPr>
        <p:grpSpPr>
          <a:xfrm rot="0">
            <a:off x="3471082" y="7282366"/>
            <a:ext cx="8583797" cy="1680373"/>
            <a:chOff x="0" y="0"/>
            <a:chExt cx="11445063" cy="2240498"/>
          </a:xfrm>
        </p:grpSpPr>
        <p:grpSp>
          <p:nvGrpSpPr>
            <p:cNvPr name="Group 19" id="19"/>
            <p:cNvGrpSpPr/>
            <p:nvPr/>
          </p:nvGrpSpPr>
          <p:grpSpPr>
            <a:xfrm rot="0">
              <a:off x="0" y="0"/>
              <a:ext cx="11445063" cy="2240498"/>
              <a:chOff x="0" y="0"/>
              <a:chExt cx="3339729" cy="653789"/>
            </a:xfrm>
          </p:grpSpPr>
          <p:sp>
            <p:nvSpPr>
              <p:cNvPr name="Freeform 20" id="20"/>
              <p:cNvSpPr/>
              <p:nvPr/>
            </p:nvSpPr>
            <p:spPr>
              <a:xfrm flipH="false" flipV="false" rot="0">
                <a:off x="0" y="0"/>
                <a:ext cx="3339729" cy="653789"/>
              </a:xfrm>
              <a:custGeom>
                <a:avLst/>
                <a:gdLst/>
                <a:ahLst/>
                <a:cxnLst/>
                <a:rect r="r" b="b" t="t" l="l"/>
                <a:pathLst>
                  <a:path h="653789" w="3339729">
                    <a:moveTo>
                      <a:pt x="41812" y="0"/>
                    </a:moveTo>
                    <a:lnTo>
                      <a:pt x="3297917" y="0"/>
                    </a:lnTo>
                    <a:cubicBezTo>
                      <a:pt x="3321009" y="0"/>
                      <a:pt x="3339729" y="18720"/>
                      <a:pt x="3339729" y="41812"/>
                    </a:cubicBezTo>
                    <a:lnTo>
                      <a:pt x="3339729" y="611977"/>
                    </a:lnTo>
                    <a:cubicBezTo>
                      <a:pt x="3339729" y="635069"/>
                      <a:pt x="3321009" y="653789"/>
                      <a:pt x="3297917" y="653789"/>
                    </a:cubicBezTo>
                    <a:lnTo>
                      <a:pt x="41812" y="653789"/>
                    </a:lnTo>
                    <a:cubicBezTo>
                      <a:pt x="18720" y="653789"/>
                      <a:pt x="0" y="635069"/>
                      <a:pt x="0" y="611977"/>
                    </a:cubicBezTo>
                    <a:lnTo>
                      <a:pt x="0" y="41812"/>
                    </a:lnTo>
                    <a:cubicBezTo>
                      <a:pt x="0" y="18720"/>
                      <a:pt x="18720" y="0"/>
                      <a:pt x="41812" y="0"/>
                    </a:cubicBezTo>
                    <a:close/>
                  </a:path>
                </a:pathLst>
              </a:custGeom>
              <a:solidFill>
                <a:srgbClr val="F9D047"/>
              </a:solidFill>
              <a:ln cap="rnd">
                <a:noFill/>
                <a:prstDash val="solid"/>
                <a:round/>
              </a:ln>
            </p:spPr>
          </p:sp>
          <p:sp>
            <p:nvSpPr>
              <p:cNvPr name="TextBox 21" id="21"/>
              <p:cNvSpPr txBox="true"/>
              <p:nvPr/>
            </p:nvSpPr>
            <p:spPr>
              <a:xfrm>
                <a:off x="0" y="-133350"/>
                <a:ext cx="3339729" cy="787139"/>
              </a:xfrm>
              <a:prstGeom prst="rect">
                <a:avLst/>
              </a:prstGeom>
            </p:spPr>
            <p:txBody>
              <a:bodyPr anchor="ctr" rtlCol="false" tIns="52204" lIns="52204" bIns="52204" rIns="52204"/>
              <a:lstStyle/>
              <a:p>
                <a:pPr algn="ctr">
                  <a:lnSpc>
                    <a:spcPts val="4200"/>
                  </a:lnSpc>
                  <a:spcBef>
                    <a:spcPct val="0"/>
                  </a:spcBef>
                </a:pPr>
              </a:p>
            </p:txBody>
          </p:sp>
        </p:grpSp>
        <p:sp>
          <p:nvSpPr>
            <p:cNvPr name="TextBox 22" id="22"/>
            <p:cNvSpPr txBox="true"/>
            <p:nvPr/>
          </p:nvSpPr>
          <p:spPr>
            <a:xfrm rot="0">
              <a:off x="703783" y="199172"/>
              <a:ext cx="10197118" cy="1794528"/>
            </a:xfrm>
            <a:prstGeom prst="rect">
              <a:avLst/>
            </a:prstGeom>
          </p:spPr>
          <p:txBody>
            <a:bodyPr anchor="t" rtlCol="false" tIns="0" lIns="0" bIns="0" rIns="0">
              <a:spAutoFit/>
            </a:bodyPr>
            <a:lstStyle/>
            <a:p>
              <a:pPr algn="ctr" marL="0" indent="0" lvl="0">
                <a:lnSpc>
                  <a:spcPts val="3664"/>
                </a:lnSpc>
                <a:spcBef>
                  <a:spcPct val="0"/>
                </a:spcBef>
              </a:pPr>
              <a:r>
                <a:rPr lang="en-US" sz="2617" strike="noStrike" u="none">
                  <a:solidFill>
                    <a:srgbClr val="000000"/>
                  </a:solidFill>
                  <a:latin typeface="Montserrat"/>
                  <a:ea typeface="Montserrat"/>
                  <a:cs typeface="Montserrat"/>
                  <a:sym typeface="Montserrat"/>
                </a:rPr>
                <a:t>Sejauh mana efektivitas algoritma Random Forest dalam seleksi fitur dan klasifikasi data ekspresi genetik yang terkait dengan AMPK?</a:t>
              </a:r>
            </a:p>
          </p:txBody>
        </p:sp>
      </p:grpSp>
      <p:grpSp>
        <p:nvGrpSpPr>
          <p:cNvPr name="Group 23" id="23"/>
          <p:cNvGrpSpPr/>
          <p:nvPr/>
        </p:nvGrpSpPr>
        <p:grpSpPr>
          <a:xfrm rot="0">
            <a:off x="1193794" y="2596068"/>
            <a:ext cx="5041004" cy="96405"/>
            <a:chOff x="0" y="0"/>
            <a:chExt cx="1623449" cy="31047"/>
          </a:xfrm>
        </p:grpSpPr>
        <p:sp>
          <p:nvSpPr>
            <p:cNvPr name="Freeform 24" id="24"/>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25" id="25"/>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3655893" y="4735868"/>
            <a:ext cx="4066957" cy="4165897"/>
          </a:xfrm>
          <a:custGeom>
            <a:avLst/>
            <a:gdLst/>
            <a:ahLst/>
            <a:cxnLst/>
            <a:rect r="r" b="b" t="t" l="l"/>
            <a:pathLst>
              <a:path h="4165897" w="4066957">
                <a:moveTo>
                  <a:pt x="0" y="0"/>
                </a:moveTo>
                <a:lnTo>
                  <a:pt x="4066956" y="0"/>
                </a:lnTo>
                <a:lnTo>
                  <a:pt x="4066956" y="4165896"/>
                </a:lnTo>
                <a:lnTo>
                  <a:pt x="0" y="4165896"/>
                </a:lnTo>
                <a:lnTo>
                  <a:pt x="0" y="0"/>
                </a:lnTo>
                <a:close/>
              </a:path>
            </a:pathLst>
          </a:custGeom>
          <a:blipFill>
            <a:blip r:embed="rId13"/>
            <a:stretch>
              <a:fillRect l="0" t="0" r="0" b="0"/>
            </a:stretch>
          </a:blipFill>
        </p:spPr>
      </p:sp>
      <p:sp>
        <p:nvSpPr>
          <p:cNvPr name="Freeform 27" id="27"/>
          <p:cNvSpPr/>
          <p:nvPr/>
        </p:nvSpPr>
        <p:spPr>
          <a:xfrm flipH="false" flipV="false" rot="2780742">
            <a:off x="14416267" y="8067488"/>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12054880" y="2119246"/>
            <a:ext cx="4149290" cy="2104822"/>
          </a:xfrm>
          <a:custGeom>
            <a:avLst/>
            <a:gdLst/>
            <a:ahLst/>
            <a:cxnLst/>
            <a:rect r="r" b="b" t="t" l="l"/>
            <a:pathLst>
              <a:path h="2104822" w="4149290">
                <a:moveTo>
                  <a:pt x="0" y="0"/>
                </a:moveTo>
                <a:lnTo>
                  <a:pt x="4149289" y="0"/>
                </a:lnTo>
                <a:lnTo>
                  <a:pt x="4149289" y="2104822"/>
                </a:lnTo>
                <a:lnTo>
                  <a:pt x="0" y="21048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9" id="29"/>
          <p:cNvSpPr txBox="true"/>
          <p:nvPr/>
        </p:nvSpPr>
        <p:spPr>
          <a:xfrm rot="0">
            <a:off x="1028700" y="1682248"/>
            <a:ext cx="5371192" cy="788271"/>
          </a:xfrm>
          <a:prstGeom prst="rect">
            <a:avLst/>
          </a:prstGeom>
        </p:spPr>
        <p:txBody>
          <a:bodyPr anchor="t" rtlCol="false" tIns="0" lIns="0" bIns="0" rIns="0">
            <a:spAutoFit/>
          </a:bodyPr>
          <a:lstStyle/>
          <a:p>
            <a:pPr algn="ctr">
              <a:lnSpc>
                <a:spcPts val="6485"/>
              </a:lnSpc>
            </a:pPr>
            <a:r>
              <a:rPr lang="en-US" sz="4632">
                <a:solidFill>
                  <a:srgbClr val="000000"/>
                </a:solidFill>
                <a:latin typeface="Fredoka"/>
                <a:ea typeface="Fredoka"/>
                <a:cs typeface="Fredoka"/>
                <a:sym typeface="Fredoka"/>
              </a:rPr>
              <a:t>Rumusan Masalah</a:t>
            </a:r>
          </a:p>
        </p:txBody>
      </p:sp>
      <p:grpSp>
        <p:nvGrpSpPr>
          <p:cNvPr name="Group 30" id="30"/>
          <p:cNvGrpSpPr/>
          <p:nvPr/>
        </p:nvGrpSpPr>
        <p:grpSpPr>
          <a:xfrm rot="0">
            <a:off x="6972964" y="186479"/>
            <a:ext cx="4052180" cy="1307119"/>
            <a:chOff x="0" y="0"/>
            <a:chExt cx="5402906" cy="1742825"/>
          </a:xfrm>
        </p:grpSpPr>
        <p:sp>
          <p:nvSpPr>
            <p:cNvPr name="Freeform 31" id="3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8"/>
              <a:stretch>
                <a:fillRect l="0" t="0" r="0" b="0"/>
              </a:stretch>
            </a:blipFill>
          </p:spPr>
        </p:sp>
        <p:sp>
          <p:nvSpPr>
            <p:cNvPr name="Freeform 32" id="3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9"/>
              <a:stretch>
                <a:fillRect l="0" t="0" r="0" b="0"/>
              </a:stretch>
            </a:blipFill>
          </p:spPr>
        </p:sp>
        <p:sp>
          <p:nvSpPr>
            <p:cNvPr name="Freeform 33" id="3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0"/>
              <a:stretch>
                <a:fillRect l="0" t="0" r="0" b="0"/>
              </a:stretch>
            </a:blipFill>
          </p:spPr>
        </p:sp>
      </p:grpSp>
      <p:grpSp>
        <p:nvGrpSpPr>
          <p:cNvPr name="Group 34" id="34"/>
          <p:cNvGrpSpPr/>
          <p:nvPr/>
        </p:nvGrpSpPr>
        <p:grpSpPr>
          <a:xfrm rot="0">
            <a:off x="6888832" y="1651032"/>
            <a:ext cx="4314609" cy="116941"/>
            <a:chOff x="0" y="0"/>
            <a:chExt cx="1389515" cy="37661"/>
          </a:xfrm>
        </p:grpSpPr>
        <p:sp>
          <p:nvSpPr>
            <p:cNvPr name="Freeform 35" id="3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36" id="3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3027879" y="-2224584"/>
            <a:ext cx="5103628" cy="4114800"/>
          </a:xfrm>
          <a:custGeom>
            <a:avLst/>
            <a:gdLst/>
            <a:ahLst/>
            <a:cxnLst/>
            <a:rect r="r" b="b" t="t" l="l"/>
            <a:pathLst>
              <a:path h="4114800" w="5103628">
                <a:moveTo>
                  <a:pt x="0" y="0"/>
                </a:moveTo>
                <a:lnTo>
                  <a:pt x="5103627" y="0"/>
                </a:lnTo>
                <a:lnTo>
                  <a:pt x="51036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233776">
            <a:off x="-273808" y="871419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61732">
            <a:off x="377951" y="7965363"/>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99172">
            <a:off x="15476609" y="-699812"/>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6519746" y="5031154"/>
            <a:ext cx="9179060" cy="1827216"/>
            <a:chOff x="0" y="0"/>
            <a:chExt cx="12238747" cy="2436288"/>
          </a:xfrm>
        </p:grpSpPr>
        <p:grpSp>
          <p:nvGrpSpPr>
            <p:cNvPr name="Group 9" id="9"/>
            <p:cNvGrpSpPr/>
            <p:nvPr/>
          </p:nvGrpSpPr>
          <p:grpSpPr>
            <a:xfrm rot="0">
              <a:off x="0" y="0"/>
              <a:ext cx="12238747" cy="2436288"/>
              <a:chOff x="0" y="0"/>
              <a:chExt cx="3879653" cy="772297"/>
            </a:xfrm>
          </p:grpSpPr>
          <p:sp>
            <p:nvSpPr>
              <p:cNvPr name="Freeform 10" id="10"/>
              <p:cNvSpPr/>
              <p:nvPr/>
            </p:nvSpPr>
            <p:spPr>
              <a:xfrm flipH="false" flipV="false" rot="0">
                <a:off x="0" y="0"/>
                <a:ext cx="3879653" cy="772297"/>
              </a:xfrm>
              <a:custGeom>
                <a:avLst/>
                <a:gdLst/>
                <a:ahLst/>
                <a:cxnLst/>
                <a:rect r="r" b="b" t="t" l="l"/>
                <a:pathLst>
                  <a:path h="772297" w="3879653">
                    <a:moveTo>
                      <a:pt x="35993" y="0"/>
                    </a:moveTo>
                    <a:lnTo>
                      <a:pt x="3843660" y="0"/>
                    </a:lnTo>
                    <a:cubicBezTo>
                      <a:pt x="3863538" y="0"/>
                      <a:pt x="3879653" y="16115"/>
                      <a:pt x="3879653" y="35993"/>
                    </a:cubicBezTo>
                    <a:lnTo>
                      <a:pt x="3879653" y="736304"/>
                    </a:lnTo>
                    <a:cubicBezTo>
                      <a:pt x="3879653" y="745850"/>
                      <a:pt x="3875861" y="755005"/>
                      <a:pt x="3869111" y="761755"/>
                    </a:cubicBezTo>
                    <a:cubicBezTo>
                      <a:pt x="3862361" y="768505"/>
                      <a:pt x="3853206" y="772297"/>
                      <a:pt x="3843660" y="772297"/>
                    </a:cubicBezTo>
                    <a:lnTo>
                      <a:pt x="35993" y="772297"/>
                    </a:lnTo>
                    <a:cubicBezTo>
                      <a:pt x="16115" y="772297"/>
                      <a:pt x="0" y="756183"/>
                      <a:pt x="0" y="736304"/>
                    </a:cubicBezTo>
                    <a:lnTo>
                      <a:pt x="0" y="35993"/>
                    </a:lnTo>
                    <a:cubicBezTo>
                      <a:pt x="0" y="16115"/>
                      <a:pt x="16115" y="0"/>
                      <a:pt x="35993" y="0"/>
                    </a:cubicBezTo>
                    <a:close/>
                  </a:path>
                </a:pathLst>
              </a:custGeom>
              <a:solidFill>
                <a:srgbClr val="E37043"/>
              </a:solidFill>
              <a:ln cap="rnd">
                <a:noFill/>
                <a:prstDash val="solid"/>
                <a:round/>
              </a:ln>
            </p:spPr>
          </p:sp>
          <p:sp>
            <p:nvSpPr>
              <p:cNvPr name="TextBox 11" id="11"/>
              <p:cNvSpPr txBox="true"/>
              <p:nvPr/>
            </p:nvSpPr>
            <p:spPr>
              <a:xfrm>
                <a:off x="0" y="-133350"/>
                <a:ext cx="3879653" cy="905647"/>
              </a:xfrm>
              <a:prstGeom prst="rect">
                <a:avLst/>
              </a:prstGeom>
            </p:spPr>
            <p:txBody>
              <a:bodyPr anchor="ctr" rtlCol="false" tIns="52204" lIns="52204" bIns="52204" rIns="52204"/>
              <a:lstStyle/>
              <a:p>
                <a:pPr algn="ctr">
                  <a:lnSpc>
                    <a:spcPts val="4200"/>
                  </a:lnSpc>
                  <a:spcBef>
                    <a:spcPct val="0"/>
                  </a:spcBef>
                </a:pPr>
              </a:p>
            </p:txBody>
          </p:sp>
        </p:grpSp>
        <p:sp>
          <p:nvSpPr>
            <p:cNvPr name="TextBox 12" id="12"/>
            <p:cNvSpPr txBox="true"/>
            <p:nvPr/>
          </p:nvSpPr>
          <p:spPr>
            <a:xfrm rot="0">
              <a:off x="712940" y="591207"/>
              <a:ext cx="11109517" cy="1210565"/>
            </a:xfrm>
            <a:prstGeom prst="rect">
              <a:avLst/>
            </a:prstGeom>
          </p:spPr>
          <p:txBody>
            <a:bodyPr anchor="t" rtlCol="false" tIns="0" lIns="0" bIns="0" rIns="0">
              <a:spAutoFit/>
            </a:bodyPr>
            <a:lstStyle/>
            <a:p>
              <a:pPr algn="ctr" marL="0" indent="0" lvl="0">
                <a:lnSpc>
                  <a:spcPts val="3763"/>
                </a:lnSpc>
                <a:spcBef>
                  <a:spcPct val="0"/>
                </a:spcBef>
              </a:pPr>
              <a:r>
                <a:rPr lang="en-US" sz="2687">
                  <a:solidFill>
                    <a:srgbClr val="000000"/>
                  </a:solidFill>
                  <a:latin typeface="Montserrat"/>
                  <a:ea typeface="Montserrat"/>
                  <a:cs typeface="Montserrat"/>
                  <a:sym typeface="Montserrat"/>
                </a:rPr>
                <a:t>Mengidentifikasi pola regulasi AMPK berdasarkan data biologis yang relevan.</a:t>
              </a:r>
            </a:p>
          </p:txBody>
        </p:sp>
      </p:grpSp>
      <p:grpSp>
        <p:nvGrpSpPr>
          <p:cNvPr name="Group 13" id="13"/>
          <p:cNvGrpSpPr/>
          <p:nvPr/>
        </p:nvGrpSpPr>
        <p:grpSpPr>
          <a:xfrm rot="0">
            <a:off x="7333997" y="2900118"/>
            <a:ext cx="9369461" cy="1816711"/>
            <a:chOff x="0" y="0"/>
            <a:chExt cx="12492615" cy="2422282"/>
          </a:xfrm>
        </p:grpSpPr>
        <p:grpSp>
          <p:nvGrpSpPr>
            <p:cNvPr name="Group 14" id="14"/>
            <p:cNvGrpSpPr/>
            <p:nvPr/>
          </p:nvGrpSpPr>
          <p:grpSpPr>
            <a:xfrm rot="0">
              <a:off x="0" y="0"/>
              <a:ext cx="12492615" cy="2422282"/>
              <a:chOff x="0" y="0"/>
              <a:chExt cx="3752175" cy="727536"/>
            </a:xfrm>
          </p:grpSpPr>
          <p:sp>
            <p:nvSpPr>
              <p:cNvPr name="Freeform 15" id="15"/>
              <p:cNvSpPr/>
              <p:nvPr/>
            </p:nvSpPr>
            <p:spPr>
              <a:xfrm flipH="false" flipV="false" rot="0">
                <a:off x="0" y="0"/>
                <a:ext cx="3752176" cy="727536"/>
              </a:xfrm>
              <a:custGeom>
                <a:avLst/>
                <a:gdLst/>
                <a:ahLst/>
                <a:cxnLst/>
                <a:rect r="r" b="b" t="t" l="l"/>
                <a:pathLst>
                  <a:path h="727536" w="3752176">
                    <a:moveTo>
                      <a:pt x="37216" y="0"/>
                    </a:moveTo>
                    <a:lnTo>
                      <a:pt x="3714959" y="0"/>
                    </a:lnTo>
                    <a:cubicBezTo>
                      <a:pt x="3735513" y="0"/>
                      <a:pt x="3752176" y="16662"/>
                      <a:pt x="3752176" y="37216"/>
                    </a:cubicBezTo>
                    <a:lnTo>
                      <a:pt x="3752176" y="690320"/>
                    </a:lnTo>
                    <a:cubicBezTo>
                      <a:pt x="3752176" y="710874"/>
                      <a:pt x="3735513" y="727536"/>
                      <a:pt x="3714959" y="727536"/>
                    </a:cubicBezTo>
                    <a:lnTo>
                      <a:pt x="37216" y="727536"/>
                    </a:lnTo>
                    <a:cubicBezTo>
                      <a:pt x="16662" y="727536"/>
                      <a:pt x="0" y="710874"/>
                      <a:pt x="0" y="690320"/>
                    </a:cubicBezTo>
                    <a:lnTo>
                      <a:pt x="0" y="37216"/>
                    </a:lnTo>
                    <a:cubicBezTo>
                      <a:pt x="0" y="16662"/>
                      <a:pt x="16662" y="0"/>
                      <a:pt x="37216" y="0"/>
                    </a:cubicBezTo>
                    <a:close/>
                  </a:path>
                </a:pathLst>
              </a:custGeom>
              <a:solidFill>
                <a:srgbClr val="E26F6F"/>
              </a:solidFill>
              <a:ln cap="rnd">
                <a:noFill/>
                <a:prstDash val="solid"/>
                <a:round/>
              </a:ln>
            </p:spPr>
          </p:sp>
          <p:sp>
            <p:nvSpPr>
              <p:cNvPr name="TextBox 16" id="16"/>
              <p:cNvSpPr txBox="true"/>
              <p:nvPr/>
            </p:nvSpPr>
            <p:spPr>
              <a:xfrm>
                <a:off x="0" y="-133350"/>
                <a:ext cx="3752175" cy="860886"/>
              </a:xfrm>
              <a:prstGeom prst="rect">
                <a:avLst/>
              </a:prstGeom>
            </p:spPr>
            <p:txBody>
              <a:bodyPr anchor="ctr" rtlCol="false" tIns="52204" lIns="52204" bIns="52204" rIns="52204"/>
              <a:lstStyle/>
              <a:p>
                <a:pPr algn="ctr">
                  <a:lnSpc>
                    <a:spcPts val="4200"/>
                  </a:lnSpc>
                  <a:spcBef>
                    <a:spcPct val="0"/>
                  </a:spcBef>
                </a:pPr>
              </a:p>
            </p:txBody>
          </p:sp>
        </p:grpSp>
        <p:sp>
          <p:nvSpPr>
            <p:cNvPr name="TextBox 17" id="17"/>
            <p:cNvSpPr txBox="true"/>
            <p:nvPr/>
          </p:nvSpPr>
          <p:spPr>
            <a:xfrm rot="0">
              <a:off x="946628" y="396714"/>
              <a:ext cx="10385959" cy="1787836"/>
            </a:xfrm>
            <a:prstGeom prst="rect">
              <a:avLst/>
            </a:prstGeom>
          </p:spPr>
          <p:txBody>
            <a:bodyPr anchor="t" rtlCol="false" tIns="0" lIns="0" bIns="0" rIns="0">
              <a:spAutoFit/>
            </a:bodyPr>
            <a:lstStyle/>
            <a:p>
              <a:pPr algn="ctr">
                <a:lnSpc>
                  <a:spcPts val="3662"/>
                </a:lnSpc>
              </a:pPr>
              <a:r>
                <a:rPr lang="en-US" sz="2615">
                  <a:solidFill>
                    <a:srgbClr val="000000"/>
                  </a:solidFill>
                  <a:latin typeface="Montserrat"/>
                  <a:ea typeface="Montserrat"/>
                  <a:cs typeface="Montserrat"/>
                  <a:sym typeface="Montserrat"/>
                </a:rPr>
                <a:t>Menganalisis aktivasi AMPK dalam konteks metabolisme dan penyakit metabolik menggunakan algoritma Random Forest.</a:t>
              </a:r>
            </a:p>
          </p:txBody>
        </p:sp>
      </p:grpSp>
      <p:grpSp>
        <p:nvGrpSpPr>
          <p:cNvPr name="Group 18" id="18"/>
          <p:cNvGrpSpPr/>
          <p:nvPr/>
        </p:nvGrpSpPr>
        <p:grpSpPr>
          <a:xfrm rot="0">
            <a:off x="5848946" y="7172695"/>
            <a:ext cx="8583797" cy="1680373"/>
            <a:chOff x="0" y="0"/>
            <a:chExt cx="11445063" cy="2240498"/>
          </a:xfrm>
        </p:grpSpPr>
        <p:grpSp>
          <p:nvGrpSpPr>
            <p:cNvPr name="Group 19" id="19"/>
            <p:cNvGrpSpPr/>
            <p:nvPr/>
          </p:nvGrpSpPr>
          <p:grpSpPr>
            <a:xfrm rot="0">
              <a:off x="0" y="0"/>
              <a:ext cx="11445063" cy="2240498"/>
              <a:chOff x="0" y="0"/>
              <a:chExt cx="3339729" cy="653789"/>
            </a:xfrm>
          </p:grpSpPr>
          <p:sp>
            <p:nvSpPr>
              <p:cNvPr name="Freeform 20" id="20"/>
              <p:cNvSpPr/>
              <p:nvPr/>
            </p:nvSpPr>
            <p:spPr>
              <a:xfrm flipH="false" flipV="false" rot="0">
                <a:off x="0" y="0"/>
                <a:ext cx="3339729" cy="653789"/>
              </a:xfrm>
              <a:custGeom>
                <a:avLst/>
                <a:gdLst/>
                <a:ahLst/>
                <a:cxnLst/>
                <a:rect r="r" b="b" t="t" l="l"/>
                <a:pathLst>
                  <a:path h="653789" w="3339729">
                    <a:moveTo>
                      <a:pt x="41812" y="0"/>
                    </a:moveTo>
                    <a:lnTo>
                      <a:pt x="3297917" y="0"/>
                    </a:lnTo>
                    <a:cubicBezTo>
                      <a:pt x="3321009" y="0"/>
                      <a:pt x="3339729" y="18720"/>
                      <a:pt x="3339729" y="41812"/>
                    </a:cubicBezTo>
                    <a:lnTo>
                      <a:pt x="3339729" y="611977"/>
                    </a:lnTo>
                    <a:cubicBezTo>
                      <a:pt x="3339729" y="635069"/>
                      <a:pt x="3321009" y="653789"/>
                      <a:pt x="3297917" y="653789"/>
                    </a:cubicBezTo>
                    <a:lnTo>
                      <a:pt x="41812" y="653789"/>
                    </a:lnTo>
                    <a:cubicBezTo>
                      <a:pt x="18720" y="653789"/>
                      <a:pt x="0" y="635069"/>
                      <a:pt x="0" y="611977"/>
                    </a:cubicBezTo>
                    <a:lnTo>
                      <a:pt x="0" y="41812"/>
                    </a:lnTo>
                    <a:cubicBezTo>
                      <a:pt x="0" y="18720"/>
                      <a:pt x="18720" y="0"/>
                      <a:pt x="41812" y="0"/>
                    </a:cubicBezTo>
                    <a:close/>
                  </a:path>
                </a:pathLst>
              </a:custGeom>
              <a:solidFill>
                <a:srgbClr val="F9D047"/>
              </a:solidFill>
              <a:ln cap="rnd">
                <a:noFill/>
                <a:prstDash val="solid"/>
                <a:round/>
              </a:ln>
            </p:spPr>
          </p:sp>
          <p:sp>
            <p:nvSpPr>
              <p:cNvPr name="TextBox 21" id="21"/>
              <p:cNvSpPr txBox="true"/>
              <p:nvPr/>
            </p:nvSpPr>
            <p:spPr>
              <a:xfrm>
                <a:off x="0" y="-133350"/>
                <a:ext cx="3339729" cy="787139"/>
              </a:xfrm>
              <a:prstGeom prst="rect">
                <a:avLst/>
              </a:prstGeom>
            </p:spPr>
            <p:txBody>
              <a:bodyPr anchor="ctr" rtlCol="false" tIns="52204" lIns="52204" bIns="52204" rIns="52204"/>
              <a:lstStyle/>
              <a:p>
                <a:pPr algn="ctr">
                  <a:lnSpc>
                    <a:spcPts val="4200"/>
                  </a:lnSpc>
                  <a:spcBef>
                    <a:spcPct val="0"/>
                  </a:spcBef>
                </a:pPr>
              </a:p>
            </p:txBody>
          </p:sp>
        </p:grpSp>
        <p:sp>
          <p:nvSpPr>
            <p:cNvPr name="TextBox 22" id="22"/>
            <p:cNvSpPr txBox="true"/>
            <p:nvPr/>
          </p:nvSpPr>
          <p:spPr>
            <a:xfrm rot="0">
              <a:off x="703783" y="199172"/>
              <a:ext cx="10197118" cy="1794528"/>
            </a:xfrm>
            <a:prstGeom prst="rect">
              <a:avLst/>
            </a:prstGeom>
          </p:spPr>
          <p:txBody>
            <a:bodyPr anchor="t" rtlCol="false" tIns="0" lIns="0" bIns="0" rIns="0">
              <a:spAutoFit/>
            </a:bodyPr>
            <a:lstStyle/>
            <a:p>
              <a:pPr algn="ctr" marL="0" indent="0" lvl="0">
                <a:lnSpc>
                  <a:spcPts val="3664"/>
                </a:lnSpc>
                <a:spcBef>
                  <a:spcPct val="0"/>
                </a:spcBef>
              </a:pPr>
              <a:r>
                <a:rPr lang="en-US" sz="2617">
                  <a:solidFill>
                    <a:srgbClr val="000000"/>
                  </a:solidFill>
                  <a:latin typeface="Montserrat"/>
                  <a:ea typeface="Montserrat"/>
                  <a:cs typeface="Montserrat"/>
                  <a:sym typeface="Montserrat"/>
                </a:rPr>
                <a:t>Mengevaluasi efektivitas algoritma Random Forest dalam seleksi fitur dan klasifikasi data ekspresi genetik yang terkait dengan AMPK.</a:t>
              </a:r>
            </a:p>
          </p:txBody>
        </p:sp>
      </p:grpSp>
      <p:grpSp>
        <p:nvGrpSpPr>
          <p:cNvPr name="Group 23" id="23"/>
          <p:cNvGrpSpPr/>
          <p:nvPr/>
        </p:nvGrpSpPr>
        <p:grpSpPr>
          <a:xfrm rot="0">
            <a:off x="1193794" y="2596068"/>
            <a:ext cx="5041004" cy="96405"/>
            <a:chOff x="0" y="0"/>
            <a:chExt cx="1623449" cy="31047"/>
          </a:xfrm>
        </p:grpSpPr>
        <p:sp>
          <p:nvSpPr>
            <p:cNvPr name="Freeform 24" id="24"/>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25" id="25"/>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2780742">
            <a:off x="14416267" y="8067488"/>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1028700" y="3263659"/>
            <a:ext cx="3843505" cy="2272473"/>
          </a:xfrm>
          <a:custGeom>
            <a:avLst/>
            <a:gdLst/>
            <a:ahLst/>
            <a:cxnLst/>
            <a:rect r="r" b="b" t="t" l="l"/>
            <a:pathLst>
              <a:path h="2272473" w="3843505">
                <a:moveTo>
                  <a:pt x="0" y="0"/>
                </a:moveTo>
                <a:lnTo>
                  <a:pt x="3843505" y="0"/>
                </a:lnTo>
                <a:lnTo>
                  <a:pt x="3843505" y="2272472"/>
                </a:lnTo>
                <a:lnTo>
                  <a:pt x="0" y="2272472"/>
                </a:lnTo>
                <a:lnTo>
                  <a:pt x="0" y="0"/>
                </a:lnTo>
                <a:close/>
              </a:path>
            </a:pathLst>
          </a:custGeom>
          <a:blipFill>
            <a:blip r:embed="rId15"/>
            <a:stretch>
              <a:fillRect l="0" t="0" r="0" b="0"/>
            </a:stretch>
          </a:blipFill>
        </p:spPr>
      </p:sp>
      <p:sp>
        <p:nvSpPr>
          <p:cNvPr name="Freeform 28" id="28"/>
          <p:cNvSpPr/>
          <p:nvPr/>
        </p:nvSpPr>
        <p:spPr>
          <a:xfrm flipH="false" flipV="false" rot="0">
            <a:off x="1825902" y="5655702"/>
            <a:ext cx="3603499" cy="2405335"/>
          </a:xfrm>
          <a:custGeom>
            <a:avLst/>
            <a:gdLst/>
            <a:ahLst/>
            <a:cxnLst/>
            <a:rect r="r" b="b" t="t" l="l"/>
            <a:pathLst>
              <a:path h="2405335" w="3603499">
                <a:moveTo>
                  <a:pt x="0" y="0"/>
                </a:moveTo>
                <a:lnTo>
                  <a:pt x="3603499" y="0"/>
                </a:lnTo>
                <a:lnTo>
                  <a:pt x="3603499" y="2405336"/>
                </a:lnTo>
                <a:lnTo>
                  <a:pt x="0" y="2405336"/>
                </a:lnTo>
                <a:lnTo>
                  <a:pt x="0" y="0"/>
                </a:lnTo>
                <a:close/>
              </a:path>
            </a:pathLst>
          </a:custGeom>
          <a:blipFill>
            <a:blip r:embed="rId16"/>
            <a:stretch>
              <a:fillRect l="0" t="0" r="0" b="0"/>
            </a:stretch>
          </a:blipFill>
        </p:spPr>
      </p:sp>
      <p:sp>
        <p:nvSpPr>
          <p:cNvPr name="TextBox 29" id="29"/>
          <p:cNvSpPr txBox="true"/>
          <p:nvPr/>
        </p:nvSpPr>
        <p:spPr>
          <a:xfrm rot="0">
            <a:off x="1028700" y="1682248"/>
            <a:ext cx="5371192" cy="788271"/>
          </a:xfrm>
          <a:prstGeom prst="rect">
            <a:avLst/>
          </a:prstGeom>
        </p:spPr>
        <p:txBody>
          <a:bodyPr anchor="t" rtlCol="false" tIns="0" lIns="0" bIns="0" rIns="0">
            <a:spAutoFit/>
          </a:bodyPr>
          <a:lstStyle/>
          <a:p>
            <a:pPr algn="ctr">
              <a:lnSpc>
                <a:spcPts val="6485"/>
              </a:lnSpc>
            </a:pPr>
            <a:r>
              <a:rPr lang="en-US" sz="4632">
                <a:solidFill>
                  <a:srgbClr val="000000"/>
                </a:solidFill>
                <a:latin typeface="Fredoka"/>
                <a:ea typeface="Fredoka"/>
                <a:cs typeface="Fredoka"/>
                <a:sym typeface="Fredoka"/>
              </a:rPr>
              <a:t>Tujuan Penelitian</a:t>
            </a:r>
          </a:p>
        </p:txBody>
      </p:sp>
      <p:grpSp>
        <p:nvGrpSpPr>
          <p:cNvPr name="Group 30" id="30"/>
          <p:cNvGrpSpPr/>
          <p:nvPr/>
        </p:nvGrpSpPr>
        <p:grpSpPr>
          <a:xfrm rot="0">
            <a:off x="6972964" y="186479"/>
            <a:ext cx="4052180" cy="1307119"/>
            <a:chOff x="0" y="0"/>
            <a:chExt cx="5402906" cy="1742825"/>
          </a:xfrm>
        </p:grpSpPr>
        <p:sp>
          <p:nvSpPr>
            <p:cNvPr name="Freeform 31" id="3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sp>
          <p:nvSpPr>
            <p:cNvPr name="Freeform 32" id="3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8"/>
              <a:stretch>
                <a:fillRect l="0" t="0" r="0" b="0"/>
              </a:stretch>
            </a:blipFill>
          </p:spPr>
        </p:sp>
        <p:sp>
          <p:nvSpPr>
            <p:cNvPr name="Freeform 33" id="3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grpSp>
      <p:grpSp>
        <p:nvGrpSpPr>
          <p:cNvPr name="Group 34" id="34"/>
          <p:cNvGrpSpPr/>
          <p:nvPr/>
        </p:nvGrpSpPr>
        <p:grpSpPr>
          <a:xfrm rot="0">
            <a:off x="6888832" y="1651032"/>
            <a:ext cx="4314609" cy="116941"/>
            <a:chOff x="0" y="0"/>
            <a:chExt cx="1389515" cy="37661"/>
          </a:xfrm>
        </p:grpSpPr>
        <p:sp>
          <p:nvSpPr>
            <p:cNvPr name="Freeform 35" id="3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36" id="3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042189">
            <a:off x="611459" y="874894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6672855" y="-323119"/>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682720" y="2239408"/>
            <a:ext cx="1875067" cy="1735289"/>
          </a:xfrm>
          <a:custGeom>
            <a:avLst/>
            <a:gdLst/>
            <a:ahLst/>
            <a:cxnLst/>
            <a:rect r="r" b="b" t="t" l="l"/>
            <a:pathLst>
              <a:path h="1735289" w="1875067">
                <a:moveTo>
                  <a:pt x="0" y="0"/>
                </a:moveTo>
                <a:lnTo>
                  <a:pt x="1875067" y="0"/>
                </a:lnTo>
                <a:lnTo>
                  <a:pt x="1875067" y="1735289"/>
                </a:lnTo>
                <a:lnTo>
                  <a:pt x="0" y="17352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18331" y="6964265"/>
            <a:ext cx="2145633" cy="1786727"/>
          </a:xfrm>
          <a:custGeom>
            <a:avLst/>
            <a:gdLst/>
            <a:ahLst/>
            <a:cxnLst/>
            <a:rect r="r" b="b" t="t" l="l"/>
            <a:pathLst>
              <a:path h="1786727" w="2145633">
                <a:moveTo>
                  <a:pt x="0" y="0"/>
                </a:moveTo>
                <a:lnTo>
                  <a:pt x="2145632" y="0"/>
                </a:lnTo>
                <a:lnTo>
                  <a:pt x="2145632" y="1786727"/>
                </a:lnTo>
                <a:lnTo>
                  <a:pt x="0" y="17867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1197305" y="2968698"/>
            <a:ext cx="8501590" cy="1856088"/>
            <a:chOff x="0" y="0"/>
            <a:chExt cx="11335453" cy="2474784"/>
          </a:xfrm>
        </p:grpSpPr>
        <p:grpSp>
          <p:nvGrpSpPr>
            <p:cNvPr name="Group 10" id="10"/>
            <p:cNvGrpSpPr/>
            <p:nvPr/>
          </p:nvGrpSpPr>
          <p:grpSpPr>
            <a:xfrm rot="0">
              <a:off x="0" y="0"/>
              <a:ext cx="11335453" cy="2474784"/>
              <a:chOff x="0" y="0"/>
              <a:chExt cx="3536372" cy="772069"/>
            </a:xfrm>
          </p:grpSpPr>
          <p:sp>
            <p:nvSpPr>
              <p:cNvPr name="Freeform 11" id="11"/>
              <p:cNvSpPr/>
              <p:nvPr/>
            </p:nvSpPr>
            <p:spPr>
              <a:xfrm flipH="false" flipV="false" rot="0">
                <a:off x="0" y="0"/>
                <a:ext cx="3536372" cy="772069"/>
              </a:xfrm>
              <a:custGeom>
                <a:avLst/>
                <a:gdLst/>
                <a:ahLst/>
                <a:cxnLst/>
                <a:rect r="r" b="b" t="t" l="l"/>
                <a:pathLst>
                  <a:path h="772069" w="3536372">
                    <a:moveTo>
                      <a:pt x="39487" y="0"/>
                    </a:moveTo>
                    <a:lnTo>
                      <a:pt x="3496884" y="0"/>
                    </a:lnTo>
                    <a:cubicBezTo>
                      <a:pt x="3518693" y="0"/>
                      <a:pt x="3536372" y="17679"/>
                      <a:pt x="3536372" y="39487"/>
                    </a:cubicBezTo>
                    <a:lnTo>
                      <a:pt x="3536372" y="732582"/>
                    </a:lnTo>
                    <a:cubicBezTo>
                      <a:pt x="3536372" y="743055"/>
                      <a:pt x="3532212" y="753098"/>
                      <a:pt x="3524806" y="760504"/>
                    </a:cubicBezTo>
                    <a:cubicBezTo>
                      <a:pt x="3517401" y="767909"/>
                      <a:pt x="3507357" y="772069"/>
                      <a:pt x="3496884" y="772069"/>
                    </a:cubicBezTo>
                    <a:lnTo>
                      <a:pt x="39487" y="772069"/>
                    </a:lnTo>
                    <a:cubicBezTo>
                      <a:pt x="29015" y="772069"/>
                      <a:pt x="18971" y="767909"/>
                      <a:pt x="11566" y="760504"/>
                    </a:cubicBezTo>
                    <a:cubicBezTo>
                      <a:pt x="4160" y="753098"/>
                      <a:pt x="0" y="743055"/>
                      <a:pt x="0" y="732582"/>
                    </a:cubicBezTo>
                    <a:lnTo>
                      <a:pt x="0" y="39487"/>
                    </a:lnTo>
                    <a:cubicBezTo>
                      <a:pt x="0" y="29015"/>
                      <a:pt x="4160" y="18971"/>
                      <a:pt x="11566" y="11566"/>
                    </a:cubicBezTo>
                    <a:cubicBezTo>
                      <a:pt x="18971" y="4160"/>
                      <a:pt x="29015" y="0"/>
                      <a:pt x="39487" y="0"/>
                    </a:cubicBezTo>
                    <a:close/>
                  </a:path>
                </a:pathLst>
              </a:custGeom>
              <a:solidFill>
                <a:srgbClr val="E26F6F"/>
              </a:solidFill>
              <a:ln cap="rnd">
                <a:noFill/>
                <a:prstDash val="solid"/>
                <a:round/>
              </a:ln>
            </p:spPr>
          </p:sp>
          <p:sp>
            <p:nvSpPr>
              <p:cNvPr name="TextBox 12" id="12"/>
              <p:cNvSpPr txBox="true"/>
              <p:nvPr/>
            </p:nvSpPr>
            <p:spPr>
              <a:xfrm>
                <a:off x="0" y="-133350"/>
                <a:ext cx="3536372" cy="905419"/>
              </a:xfrm>
              <a:prstGeom prst="rect">
                <a:avLst/>
              </a:prstGeom>
            </p:spPr>
            <p:txBody>
              <a:bodyPr anchor="ctr" rtlCol="false" tIns="52204" lIns="52204" bIns="52204" rIns="52204"/>
              <a:lstStyle/>
              <a:p>
                <a:pPr algn="ctr">
                  <a:lnSpc>
                    <a:spcPts val="4200"/>
                  </a:lnSpc>
                  <a:spcBef>
                    <a:spcPct val="0"/>
                  </a:spcBef>
                </a:pPr>
              </a:p>
            </p:txBody>
          </p:sp>
        </p:grpSp>
        <p:sp>
          <p:nvSpPr>
            <p:cNvPr name="TextBox 13" id="13"/>
            <p:cNvSpPr txBox="true"/>
            <p:nvPr/>
          </p:nvSpPr>
          <p:spPr>
            <a:xfrm rot="0">
              <a:off x="835788" y="449972"/>
              <a:ext cx="9663878" cy="1527215"/>
            </a:xfrm>
            <a:prstGeom prst="rect">
              <a:avLst/>
            </a:prstGeom>
          </p:spPr>
          <p:txBody>
            <a:bodyPr anchor="t" rtlCol="false" tIns="0" lIns="0" bIns="0" rIns="0">
              <a:spAutoFit/>
            </a:bodyPr>
            <a:lstStyle/>
            <a:p>
              <a:pPr algn="ctr" marL="0" indent="0" lvl="0">
                <a:lnSpc>
                  <a:spcPts val="3113"/>
                </a:lnSpc>
                <a:spcBef>
                  <a:spcPct val="0"/>
                </a:spcBef>
              </a:pPr>
              <a:r>
                <a:rPr lang="en-US" sz="2224" strike="noStrike" u="none">
                  <a:solidFill>
                    <a:srgbClr val="000000"/>
                  </a:solidFill>
                  <a:latin typeface="Montserrat"/>
                  <a:ea typeface="Montserrat"/>
                  <a:cs typeface="Montserrat"/>
                  <a:sym typeface="Montserrat"/>
                </a:rPr>
                <a:t>Menyediakan wawasan baru mengenai mekanisme regulasi AMPK yang dapat diterapkan dalam pengembangan terapi penyakit metabolik.</a:t>
              </a:r>
            </a:p>
          </p:txBody>
        </p:sp>
      </p:grpSp>
      <p:grpSp>
        <p:nvGrpSpPr>
          <p:cNvPr name="Group 14" id="14"/>
          <p:cNvGrpSpPr/>
          <p:nvPr/>
        </p:nvGrpSpPr>
        <p:grpSpPr>
          <a:xfrm rot="0">
            <a:off x="2446620" y="5143500"/>
            <a:ext cx="7252275" cy="1974664"/>
            <a:chOff x="0" y="0"/>
            <a:chExt cx="9669699" cy="2632886"/>
          </a:xfrm>
        </p:grpSpPr>
        <p:grpSp>
          <p:nvGrpSpPr>
            <p:cNvPr name="Group 15" id="15"/>
            <p:cNvGrpSpPr/>
            <p:nvPr/>
          </p:nvGrpSpPr>
          <p:grpSpPr>
            <a:xfrm rot="0">
              <a:off x="0" y="0"/>
              <a:ext cx="9669699" cy="2632886"/>
              <a:chOff x="0" y="0"/>
              <a:chExt cx="4827194" cy="1314358"/>
            </a:xfrm>
          </p:grpSpPr>
          <p:sp>
            <p:nvSpPr>
              <p:cNvPr name="Freeform 16" id="16"/>
              <p:cNvSpPr/>
              <p:nvPr/>
            </p:nvSpPr>
            <p:spPr>
              <a:xfrm flipH="false" flipV="false" rot="0">
                <a:off x="0" y="0"/>
                <a:ext cx="4827194" cy="1314358"/>
              </a:xfrm>
              <a:custGeom>
                <a:avLst/>
                <a:gdLst/>
                <a:ahLst/>
                <a:cxnLst/>
                <a:rect r="r" b="b" t="t" l="l"/>
                <a:pathLst>
                  <a:path h="1314358" w="4827194">
                    <a:moveTo>
                      <a:pt x="28928" y="0"/>
                    </a:moveTo>
                    <a:lnTo>
                      <a:pt x="4798266" y="0"/>
                    </a:lnTo>
                    <a:cubicBezTo>
                      <a:pt x="4805938" y="0"/>
                      <a:pt x="4813296" y="3048"/>
                      <a:pt x="4818721" y="8473"/>
                    </a:cubicBezTo>
                    <a:cubicBezTo>
                      <a:pt x="4824146" y="13898"/>
                      <a:pt x="4827194" y="21256"/>
                      <a:pt x="4827194" y="28928"/>
                    </a:cubicBezTo>
                    <a:lnTo>
                      <a:pt x="4827194" y="1285430"/>
                    </a:lnTo>
                    <a:cubicBezTo>
                      <a:pt x="4827194" y="1293102"/>
                      <a:pt x="4824146" y="1300460"/>
                      <a:pt x="4818721" y="1305885"/>
                    </a:cubicBezTo>
                    <a:cubicBezTo>
                      <a:pt x="4813296" y="1311310"/>
                      <a:pt x="4805938" y="1314358"/>
                      <a:pt x="4798266" y="1314358"/>
                    </a:cubicBezTo>
                    <a:lnTo>
                      <a:pt x="28928" y="1314358"/>
                    </a:lnTo>
                    <a:cubicBezTo>
                      <a:pt x="21256" y="1314358"/>
                      <a:pt x="13898" y="1311310"/>
                      <a:pt x="8473" y="1305885"/>
                    </a:cubicBezTo>
                    <a:cubicBezTo>
                      <a:pt x="3048" y="1300460"/>
                      <a:pt x="0" y="1293102"/>
                      <a:pt x="0" y="1285430"/>
                    </a:cubicBezTo>
                    <a:lnTo>
                      <a:pt x="0" y="28928"/>
                    </a:lnTo>
                    <a:cubicBezTo>
                      <a:pt x="0" y="21256"/>
                      <a:pt x="3048" y="13898"/>
                      <a:pt x="8473" y="8473"/>
                    </a:cubicBezTo>
                    <a:cubicBezTo>
                      <a:pt x="13898" y="3048"/>
                      <a:pt x="21256" y="0"/>
                      <a:pt x="28928" y="0"/>
                    </a:cubicBezTo>
                    <a:close/>
                  </a:path>
                </a:pathLst>
              </a:custGeom>
              <a:solidFill>
                <a:srgbClr val="00AD9C"/>
              </a:solidFill>
              <a:ln cap="rnd">
                <a:noFill/>
                <a:prstDash val="solid"/>
                <a:round/>
              </a:ln>
            </p:spPr>
          </p:sp>
          <p:sp>
            <p:nvSpPr>
              <p:cNvPr name="TextBox 17" id="17"/>
              <p:cNvSpPr txBox="true"/>
              <p:nvPr/>
            </p:nvSpPr>
            <p:spPr>
              <a:xfrm>
                <a:off x="0" y="-133350"/>
                <a:ext cx="4827194" cy="1447708"/>
              </a:xfrm>
              <a:prstGeom prst="rect">
                <a:avLst/>
              </a:prstGeom>
            </p:spPr>
            <p:txBody>
              <a:bodyPr anchor="ctr" rtlCol="false" tIns="52204" lIns="52204" bIns="52204" rIns="52204"/>
              <a:lstStyle/>
              <a:p>
                <a:pPr algn="ctr">
                  <a:lnSpc>
                    <a:spcPts val="4200"/>
                  </a:lnSpc>
                  <a:spcBef>
                    <a:spcPct val="0"/>
                  </a:spcBef>
                </a:pPr>
              </a:p>
            </p:txBody>
          </p:sp>
        </p:grpSp>
        <p:sp>
          <p:nvSpPr>
            <p:cNvPr name="TextBox 18" id="18"/>
            <p:cNvSpPr txBox="true"/>
            <p:nvPr/>
          </p:nvSpPr>
          <p:spPr>
            <a:xfrm rot="0">
              <a:off x="588269" y="544236"/>
              <a:ext cx="8493161" cy="1849855"/>
            </a:xfrm>
            <a:prstGeom prst="rect">
              <a:avLst/>
            </a:prstGeom>
          </p:spPr>
          <p:txBody>
            <a:bodyPr anchor="t" rtlCol="false" tIns="0" lIns="0" bIns="0" rIns="0">
              <a:spAutoFit/>
            </a:bodyPr>
            <a:lstStyle/>
            <a:p>
              <a:pPr algn="ctr" marL="0" indent="0" lvl="0">
                <a:lnSpc>
                  <a:spcPts val="2804"/>
                </a:lnSpc>
                <a:spcBef>
                  <a:spcPct val="0"/>
                </a:spcBef>
              </a:pPr>
              <a:r>
                <a:rPr lang="en-US" sz="2003" strike="noStrike" u="none">
                  <a:solidFill>
                    <a:srgbClr val="000000"/>
                  </a:solidFill>
                  <a:latin typeface="Montserrat"/>
                  <a:ea typeface="Montserrat"/>
                  <a:cs typeface="Montserrat"/>
                  <a:sym typeface="Montserrat"/>
                </a:rPr>
                <a:t>Memberikan bukti empiris tentang keunggulan algoritma Random Forest dalam analisis data biologis dengan dimensi tinggi.</a:t>
              </a:r>
            </a:p>
            <a:p>
              <a:pPr algn="ctr" marL="0" indent="0" lvl="0">
                <a:lnSpc>
                  <a:spcPts val="2804"/>
                </a:lnSpc>
                <a:spcBef>
                  <a:spcPct val="0"/>
                </a:spcBef>
              </a:pPr>
            </a:p>
          </p:txBody>
        </p:sp>
      </p:grpSp>
      <p:grpSp>
        <p:nvGrpSpPr>
          <p:cNvPr name="Group 19" id="19"/>
          <p:cNvGrpSpPr/>
          <p:nvPr/>
        </p:nvGrpSpPr>
        <p:grpSpPr>
          <a:xfrm rot="0">
            <a:off x="4114970" y="7560646"/>
            <a:ext cx="5583925" cy="1861240"/>
            <a:chOff x="0" y="0"/>
            <a:chExt cx="7445233" cy="2481653"/>
          </a:xfrm>
        </p:grpSpPr>
        <p:grpSp>
          <p:nvGrpSpPr>
            <p:cNvPr name="Group 20" id="20"/>
            <p:cNvGrpSpPr/>
            <p:nvPr/>
          </p:nvGrpSpPr>
          <p:grpSpPr>
            <a:xfrm rot="0">
              <a:off x="0" y="0"/>
              <a:ext cx="7445233" cy="2481653"/>
              <a:chOff x="0" y="0"/>
              <a:chExt cx="2452983" cy="817631"/>
            </a:xfrm>
          </p:grpSpPr>
          <p:sp>
            <p:nvSpPr>
              <p:cNvPr name="Freeform 21" id="21"/>
              <p:cNvSpPr/>
              <p:nvPr/>
            </p:nvSpPr>
            <p:spPr>
              <a:xfrm flipH="false" flipV="false" rot="0">
                <a:off x="0" y="0"/>
                <a:ext cx="2452983" cy="817631"/>
              </a:xfrm>
              <a:custGeom>
                <a:avLst/>
                <a:gdLst/>
                <a:ahLst/>
                <a:cxnLst/>
                <a:rect r="r" b="b" t="t" l="l"/>
                <a:pathLst>
                  <a:path h="817631" w="2452983">
                    <a:moveTo>
                      <a:pt x="70710" y="0"/>
                    </a:moveTo>
                    <a:lnTo>
                      <a:pt x="2382273" y="0"/>
                    </a:lnTo>
                    <a:cubicBezTo>
                      <a:pt x="2401026" y="0"/>
                      <a:pt x="2419012" y="7450"/>
                      <a:pt x="2432272" y="20710"/>
                    </a:cubicBezTo>
                    <a:cubicBezTo>
                      <a:pt x="2445533" y="33971"/>
                      <a:pt x="2452983" y="51956"/>
                      <a:pt x="2452983" y="70710"/>
                    </a:cubicBezTo>
                    <a:lnTo>
                      <a:pt x="2452983" y="746921"/>
                    </a:lnTo>
                    <a:cubicBezTo>
                      <a:pt x="2452983" y="765675"/>
                      <a:pt x="2445533" y="783660"/>
                      <a:pt x="2432272" y="796920"/>
                    </a:cubicBezTo>
                    <a:cubicBezTo>
                      <a:pt x="2419012" y="810181"/>
                      <a:pt x="2401026" y="817631"/>
                      <a:pt x="2382273" y="817631"/>
                    </a:cubicBezTo>
                    <a:lnTo>
                      <a:pt x="70710" y="817631"/>
                    </a:lnTo>
                    <a:cubicBezTo>
                      <a:pt x="51956" y="817631"/>
                      <a:pt x="33971" y="810181"/>
                      <a:pt x="20710" y="796920"/>
                    </a:cubicBezTo>
                    <a:cubicBezTo>
                      <a:pt x="7450" y="783660"/>
                      <a:pt x="0" y="765675"/>
                      <a:pt x="0" y="746921"/>
                    </a:cubicBezTo>
                    <a:lnTo>
                      <a:pt x="0" y="70710"/>
                    </a:lnTo>
                    <a:cubicBezTo>
                      <a:pt x="0" y="51956"/>
                      <a:pt x="7450" y="33971"/>
                      <a:pt x="20710" y="20710"/>
                    </a:cubicBezTo>
                    <a:cubicBezTo>
                      <a:pt x="33971" y="7450"/>
                      <a:pt x="51956" y="0"/>
                      <a:pt x="70710" y="0"/>
                    </a:cubicBezTo>
                    <a:close/>
                  </a:path>
                </a:pathLst>
              </a:custGeom>
              <a:solidFill>
                <a:srgbClr val="F9B314"/>
              </a:solidFill>
              <a:ln cap="rnd">
                <a:noFill/>
                <a:prstDash val="solid"/>
                <a:round/>
              </a:ln>
            </p:spPr>
          </p:sp>
          <p:sp>
            <p:nvSpPr>
              <p:cNvPr name="TextBox 22" id="22"/>
              <p:cNvSpPr txBox="true"/>
              <p:nvPr/>
            </p:nvSpPr>
            <p:spPr>
              <a:xfrm>
                <a:off x="0" y="-133350"/>
                <a:ext cx="2452983" cy="950981"/>
              </a:xfrm>
              <a:prstGeom prst="rect">
                <a:avLst/>
              </a:prstGeom>
            </p:spPr>
            <p:txBody>
              <a:bodyPr anchor="ctr" rtlCol="false" tIns="42029" lIns="42029" bIns="42029" rIns="42029"/>
              <a:lstStyle/>
              <a:p>
                <a:pPr algn="ctr">
                  <a:lnSpc>
                    <a:spcPts val="4200"/>
                  </a:lnSpc>
                  <a:spcBef>
                    <a:spcPct val="0"/>
                  </a:spcBef>
                </a:pPr>
              </a:p>
            </p:txBody>
          </p:sp>
        </p:grpSp>
        <p:sp>
          <p:nvSpPr>
            <p:cNvPr name="TextBox 23" id="23"/>
            <p:cNvSpPr txBox="true"/>
            <p:nvPr/>
          </p:nvSpPr>
          <p:spPr>
            <a:xfrm rot="0">
              <a:off x="452941" y="457200"/>
              <a:ext cx="6539351" cy="1453200"/>
            </a:xfrm>
            <a:prstGeom prst="rect">
              <a:avLst/>
            </a:prstGeom>
          </p:spPr>
          <p:txBody>
            <a:bodyPr anchor="t" rtlCol="false" tIns="0" lIns="0" bIns="0" rIns="0">
              <a:spAutoFit/>
            </a:bodyPr>
            <a:lstStyle/>
            <a:p>
              <a:pPr algn="ctr" marL="0" indent="0" lvl="0">
                <a:lnSpc>
                  <a:spcPts val="2926"/>
                </a:lnSpc>
                <a:spcBef>
                  <a:spcPct val="0"/>
                </a:spcBef>
              </a:pPr>
              <a:r>
                <a:rPr lang="en-US" sz="2090" strike="noStrike" u="none">
                  <a:solidFill>
                    <a:srgbClr val="000000"/>
                  </a:solidFill>
                  <a:latin typeface="Montserrat"/>
                  <a:ea typeface="Montserrat"/>
                  <a:cs typeface="Montserrat"/>
                  <a:sym typeface="Montserrat"/>
                </a:rPr>
                <a:t>Menyediakan metode analisis yang dapat digunakan dalam penelitian molekuler lainnya.</a:t>
              </a:r>
            </a:p>
          </p:txBody>
        </p:sp>
      </p:grpSp>
      <p:grpSp>
        <p:nvGrpSpPr>
          <p:cNvPr name="Group 24" id="24"/>
          <p:cNvGrpSpPr/>
          <p:nvPr/>
        </p:nvGrpSpPr>
        <p:grpSpPr>
          <a:xfrm rot="0">
            <a:off x="6972964" y="186479"/>
            <a:ext cx="4052180" cy="1307119"/>
            <a:chOff x="0" y="0"/>
            <a:chExt cx="5402906" cy="1742825"/>
          </a:xfrm>
        </p:grpSpPr>
        <p:sp>
          <p:nvSpPr>
            <p:cNvPr name="Freeform 25" id="2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26" id="2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27" id="2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28" id="28"/>
          <p:cNvGrpSpPr/>
          <p:nvPr/>
        </p:nvGrpSpPr>
        <p:grpSpPr>
          <a:xfrm rot="0">
            <a:off x="6888832" y="1651032"/>
            <a:ext cx="4314609" cy="116941"/>
            <a:chOff x="0" y="0"/>
            <a:chExt cx="1389515" cy="37661"/>
          </a:xfrm>
        </p:grpSpPr>
        <p:sp>
          <p:nvSpPr>
            <p:cNvPr name="Freeform 29" id="29"/>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30" id="30"/>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193794" y="2596068"/>
            <a:ext cx="5041004" cy="96405"/>
            <a:chOff x="0" y="0"/>
            <a:chExt cx="1623449" cy="31047"/>
          </a:xfrm>
        </p:grpSpPr>
        <p:sp>
          <p:nvSpPr>
            <p:cNvPr name="Freeform 32" id="32"/>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33" id="33"/>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12840397" y="6637136"/>
            <a:ext cx="4427918" cy="3127217"/>
          </a:xfrm>
          <a:custGeom>
            <a:avLst/>
            <a:gdLst/>
            <a:ahLst/>
            <a:cxnLst/>
            <a:rect r="r" b="b" t="t" l="l"/>
            <a:pathLst>
              <a:path h="3127217" w="4427918">
                <a:moveTo>
                  <a:pt x="0" y="0"/>
                </a:moveTo>
                <a:lnTo>
                  <a:pt x="4427918" y="0"/>
                </a:lnTo>
                <a:lnTo>
                  <a:pt x="4427918" y="3127217"/>
                </a:lnTo>
                <a:lnTo>
                  <a:pt x="0" y="3127217"/>
                </a:lnTo>
                <a:lnTo>
                  <a:pt x="0" y="0"/>
                </a:lnTo>
                <a:close/>
              </a:path>
            </a:pathLst>
          </a:custGeom>
          <a:blipFill>
            <a:blip r:embed="rId18"/>
            <a:stretch>
              <a:fillRect l="0" t="0" r="0" b="0"/>
            </a:stretch>
          </a:blipFill>
        </p:spPr>
      </p:sp>
      <p:sp>
        <p:nvSpPr>
          <p:cNvPr name="Freeform 35" id="35"/>
          <p:cNvSpPr/>
          <p:nvPr/>
        </p:nvSpPr>
        <p:spPr>
          <a:xfrm flipH="false" flipV="false" rot="0">
            <a:off x="12349838" y="2968698"/>
            <a:ext cx="3795629" cy="3478176"/>
          </a:xfrm>
          <a:custGeom>
            <a:avLst/>
            <a:gdLst/>
            <a:ahLst/>
            <a:cxnLst/>
            <a:rect r="r" b="b" t="t" l="l"/>
            <a:pathLst>
              <a:path h="3478176" w="3795629">
                <a:moveTo>
                  <a:pt x="0" y="0"/>
                </a:moveTo>
                <a:lnTo>
                  <a:pt x="3795629" y="0"/>
                </a:lnTo>
                <a:lnTo>
                  <a:pt x="3795629" y="3478176"/>
                </a:lnTo>
                <a:lnTo>
                  <a:pt x="0" y="347817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6" id="36"/>
          <p:cNvSpPr/>
          <p:nvPr/>
        </p:nvSpPr>
        <p:spPr>
          <a:xfrm flipH="false" flipV="false" rot="0">
            <a:off x="10233849" y="2968698"/>
            <a:ext cx="1582589" cy="1582589"/>
          </a:xfrm>
          <a:custGeom>
            <a:avLst/>
            <a:gdLst/>
            <a:ahLst/>
            <a:cxnLst/>
            <a:rect r="r" b="b" t="t" l="l"/>
            <a:pathLst>
              <a:path h="1582589" w="1582589">
                <a:moveTo>
                  <a:pt x="0" y="0"/>
                </a:moveTo>
                <a:lnTo>
                  <a:pt x="1582589" y="0"/>
                </a:lnTo>
                <a:lnTo>
                  <a:pt x="1582589" y="1582589"/>
                </a:lnTo>
                <a:lnTo>
                  <a:pt x="0" y="15825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37" id="37"/>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Manfaat Penelitian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3417537" y="3228854"/>
            <a:ext cx="11163034" cy="2515774"/>
          </a:xfrm>
          <a:prstGeom prst="rect">
            <a:avLst/>
          </a:prstGeom>
        </p:spPr>
        <p:txBody>
          <a:bodyPr anchor="t" rtlCol="false" tIns="0" lIns="0" bIns="0" rIns="0">
            <a:spAutoFit/>
          </a:bodyPr>
          <a:lstStyle/>
          <a:p>
            <a:pPr algn="ctr">
              <a:lnSpc>
                <a:spcPts val="9834"/>
              </a:lnSpc>
            </a:pPr>
            <a:r>
              <a:rPr lang="en-US" sz="8703" spc="-174">
                <a:solidFill>
                  <a:srgbClr val="000000"/>
                </a:solidFill>
                <a:latin typeface="Fredoka"/>
                <a:ea typeface="Fredoka"/>
                <a:cs typeface="Fredoka"/>
                <a:sym typeface="Fredoka"/>
              </a:rPr>
              <a:t>METODE PENELITIAN</a:t>
            </a:r>
          </a:p>
        </p:txBody>
      </p:sp>
      <p:grpSp>
        <p:nvGrpSpPr>
          <p:cNvPr name="Group 10" id="10"/>
          <p:cNvGrpSpPr/>
          <p:nvPr/>
        </p:nvGrpSpPr>
        <p:grpSpPr>
          <a:xfrm rot="0">
            <a:off x="3796846" y="6111928"/>
            <a:ext cx="10404416" cy="177488"/>
            <a:chOff x="0" y="0"/>
            <a:chExt cx="1774429" cy="30270"/>
          </a:xfrm>
        </p:grpSpPr>
        <p:sp>
          <p:nvSpPr>
            <p:cNvPr name="Freeform 11" id="11"/>
            <p:cNvSpPr/>
            <p:nvPr/>
          </p:nvSpPr>
          <p:spPr>
            <a:xfrm flipH="false" flipV="false" rot="0">
              <a:off x="0" y="0"/>
              <a:ext cx="1774429" cy="30270"/>
            </a:xfrm>
            <a:custGeom>
              <a:avLst/>
              <a:gdLst/>
              <a:ahLst/>
              <a:cxnLst/>
              <a:rect r="r" b="b" t="t" l="l"/>
              <a:pathLst>
                <a:path h="30270" w="1774429">
                  <a:moveTo>
                    <a:pt x="0" y="0"/>
                  </a:moveTo>
                  <a:lnTo>
                    <a:pt x="1774429" y="0"/>
                  </a:lnTo>
                  <a:lnTo>
                    <a:pt x="1774429" y="30270"/>
                  </a:lnTo>
                  <a:lnTo>
                    <a:pt x="0" y="30270"/>
                  </a:lnTo>
                  <a:close/>
                </a:path>
              </a:pathLst>
            </a:custGeom>
            <a:solidFill>
              <a:srgbClr val="F9B314"/>
            </a:solidFill>
          </p:spPr>
        </p:sp>
        <p:sp>
          <p:nvSpPr>
            <p:cNvPr name="TextBox 12" id="12"/>
            <p:cNvSpPr txBox="true"/>
            <p:nvPr/>
          </p:nvSpPr>
          <p:spPr>
            <a:xfrm>
              <a:off x="0" y="-38100"/>
              <a:ext cx="1774429" cy="6837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972964" y="186479"/>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51032"/>
            <a:ext cx="4314609" cy="116941"/>
            <a:chOff x="0" y="0"/>
            <a:chExt cx="1389515" cy="37661"/>
          </a:xfrm>
        </p:grpSpPr>
        <p:sp>
          <p:nvSpPr>
            <p:cNvPr name="Freeform 18" id="18"/>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9" id="19"/>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949914">
            <a:off x="-1279383" y="9021802"/>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6070">
            <a:off x="-2429057" y="-1471342"/>
            <a:ext cx="4858114" cy="3916854"/>
          </a:xfrm>
          <a:custGeom>
            <a:avLst/>
            <a:gdLst/>
            <a:ahLst/>
            <a:cxnLst/>
            <a:rect r="r" b="b" t="t" l="l"/>
            <a:pathLst>
              <a:path h="3916854" w="4858114">
                <a:moveTo>
                  <a:pt x="0" y="0"/>
                </a:moveTo>
                <a:lnTo>
                  <a:pt x="4858114" y="0"/>
                </a:lnTo>
                <a:lnTo>
                  <a:pt x="4858114" y="3916854"/>
                </a:lnTo>
                <a:lnTo>
                  <a:pt x="0" y="3916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392049">
            <a:off x="-210802" y="-523908"/>
            <a:ext cx="1292161" cy="2384860"/>
          </a:xfrm>
          <a:custGeom>
            <a:avLst/>
            <a:gdLst/>
            <a:ahLst/>
            <a:cxnLst/>
            <a:rect r="r" b="b" t="t" l="l"/>
            <a:pathLst>
              <a:path h="2384860" w="1292161">
                <a:moveTo>
                  <a:pt x="0" y="0"/>
                </a:moveTo>
                <a:lnTo>
                  <a:pt x="1292160" y="0"/>
                </a:lnTo>
                <a:lnTo>
                  <a:pt x="1292160" y="2384860"/>
                </a:lnTo>
                <a:lnTo>
                  <a:pt x="0" y="2384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11247" y="3361756"/>
            <a:ext cx="9248915" cy="4661164"/>
            <a:chOff x="0" y="0"/>
            <a:chExt cx="3951690" cy="1991528"/>
          </a:xfrm>
        </p:grpSpPr>
        <p:sp>
          <p:nvSpPr>
            <p:cNvPr name="Freeform 8" id="8"/>
            <p:cNvSpPr/>
            <p:nvPr/>
          </p:nvSpPr>
          <p:spPr>
            <a:xfrm flipH="false" flipV="false" rot="0">
              <a:off x="0" y="0"/>
              <a:ext cx="3951690" cy="1991528"/>
            </a:xfrm>
            <a:custGeom>
              <a:avLst/>
              <a:gdLst/>
              <a:ahLst/>
              <a:cxnLst/>
              <a:rect r="r" b="b" t="t" l="l"/>
              <a:pathLst>
                <a:path h="1991528" w="3951690">
                  <a:moveTo>
                    <a:pt x="42690" y="0"/>
                  </a:moveTo>
                  <a:lnTo>
                    <a:pt x="3909000" y="0"/>
                  </a:lnTo>
                  <a:cubicBezTo>
                    <a:pt x="3932577" y="0"/>
                    <a:pt x="3951690" y="19113"/>
                    <a:pt x="3951690" y="42690"/>
                  </a:cubicBezTo>
                  <a:lnTo>
                    <a:pt x="3951690" y="1948838"/>
                  </a:lnTo>
                  <a:cubicBezTo>
                    <a:pt x="3951690" y="1960160"/>
                    <a:pt x="3947192" y="1971019"/>
                    <a:pt x="3939187" y="1979025"/>
                  </a:cubicBezTo>
                  <a:cubicBezTo>
                    <a:pt x="3931181" y="1987031"/>
                    <a:pt x="3920322" y="1991528"/>
                    <a:pt x="3909000" y="1991528"/>
                  </a:cubicBezTo>
                  <a:lnTo>
                    <a:pt x="42690" y="1991528"/>
                  </a:lnTo>
                  <a:cubicBezTo>
                    <a:pt x="31368" y="1991528"/>
                    <a:pt x="20510" y="1987031"/>
                    <a:pt x="12504" y="1979025"/>
                  </a:cubicBezTo>
                  <a:cubicBezTo>
                    <a:pt x="4498" y="1971019"/>
                    <a:pt x="0" y="1960160"/>
                    <a:pt x="0" y="1948838"/>
                  </a:cubicBezTo>
                  <a:lnTo>
                    <a:pt x="0" y="42690"/>
                  </a:lnTo>
                  <a:cubicBezTo>
                    <a:pt x="0" y="31368"/>
                    <a:pt x="4498" y="20510"/>
                    <a:pt x="12504" y="12504"/>
                  </a:cubicBezTo>
                  <a:cubicBezTo>
                    <a:pt x="20510" y="4498"/>
                    <a:pt x="31368" y="0"/>
                    <a:pt x="42690" y="0"/>
                  </a:cubicBezTo>
                  <a:close/>
                </a:path>
              </a:pathLst>
            </a:custGeom>
            <a:solidFill>
              <a:srgbClr val="E26F6F"/>
            </a:solidFill>
            <a:ln cap="rnd">
              <a:noFill/>
              <a:prstDash val="solid"/>
              <a:round/>
            </a:ln>
          </p:spPr>
        </p:sp>
        <p:sp>
          <p:nvSpPr>
            <p:cNvPr name="TextBox 9" id="9"/>
            <p:cNvSpPr txBox="true"/>
            <p:nvPr/>
          </p:nvSpPr>
          <p:spPr>
            <a:xfrm>
              <a:off x="0" y="-133350"/>
              <a:ext cx="3951690" cy="2124878"/>
            </a:xfrm>
            <a:prstGeom prst="rect">
              <a:avLst/>
            </a:prstGeom>
          </p:spPr>
          <p:txBody>
            <a:bodyPr anchor="ctr" rtlCol="false" tIns="43213" lIns="43213" bIns="43213" rIns="43213"/>
            <a:lstStyle/>
            <a:p>
              <a:pPr algn="ctr">
                <a:lnSpc>
                  <a:spcPts val="4200"/>
                </a:lnSpc>
                <a:spcBef>
                  <a:spcPct val="0"/>
                </a:spcBef>
              </a:pPr>
            </a:p>
          </p:txBody>
        </p:sp>
      </p:grpSp>
      <p:grpSp>
        <p:nvGrpSpPr>
          <p:cNvPr name="Group 10" id="10"/>
          <p:cNvGrpSpPr/>
          <p:nvPr/>
        </p:nvGrpSpPr>
        <p:grpSpPr>
          <a:xfrm rot="0">
            <a:off x="1193794" y="2596068"/>
            <a:ext cx="5041004" cy="96405"/>
            <a:chOff x="0" y="0"/>
            <a:chExt cx="1623449" cy="31047"/>
          </a:xfrm>
        </p:grpSpPr>
        <p:sp>
          <p:nvSpPr>
            <p:cNvPr name="Freeform 11" id="11"/>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12" id="12"/>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972964" y="186479"/>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7" id="17"/>
          <p:cNvGrpSpPr/>
          <p:nvPr/>
        </p:nvGrpSpPr>
        <p:grpSpPr>
          <a:xfrm rot="0">
            <a:off x="6888832" y="1651032"/>
            <a:ext cx="4314609" cy="116941"/>
            <a:chOff x="0" y="0"/>
            <a:chExt cx="1389515" cy="37661"/>
          </a:xfrm>
        </p:grpSpPr>
        <p:sp>
          <p:nvSpPr>
            <p:cNvPr name="Freeform 18" id="18"/>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9" id="19"/>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0665840" y="3361756"/>
            <a:ext cx="6593460" cy="1771992"/>
          </a:xfrm>
          <a:custGeom>
            <a:avLst/>
            <a:gdLst/>
            <a:ahLst/>
            <a:cxnLst/>
            <a:rect r="r" b="b" t="t" l="l"/>
            <a:pathLst>
              <a:path h="1771992" w="6593460">
                <a:moveTo>
                  <a:pt x="0" y="0"/>
                </a:moveTo>
                <a:lnTo>
                  <a:pt x="6593460" y="0"/>
                </a:lnTo>
                <a:lnTo>
                  <a:pt x="6593460" y="1771992"/>
                </a:lnTo>
                <a:lnTo>
                  <a:pt x="0" y="1771992"/>
                </a:lnTo>
                <a:lnTo>
                  <a:pt x="0" y="0"/>
                </a:lnTo>
                <a:close/>
              </a:path>
            </a:pathLst>
          </a:custGeom>
          <a:blipFill>
            <a:blip r:embed="rId14"/>
            <a:stretch>
              <a:fillRect l="0" t="0" r="0" b="0"/>
            </a:stretch>
          </a:blipFill>
        </p:spPr>
      </p:sp>
      <p:sp>
        <p:nvSpPr>
          <p:cNvPr name="Freeform 21" id="21"/>
          <p:cNvSpPr/>
          <p:nvPr/>
        </p:nvSpPr>
        <p:spPr>
          <a:xfrm flipH="false" flipV="false" rot="0">
            <a:off x="12620325" y="5444869"/>
            <a:ext cx="3052961" cy="3176032"/>
          </a:xfrm>
          <a:custGeom>
            <a:avLst/>
            <a:gdLst/>
            <a:ahLst/>
            <a:cxnLst/>
            <a:rect r="r" b="b" t="t" l="l"/>
            <a:pathLst>
              <a:path h="3176032" w="3052961">
                <a:moveTo>
                  <a:pt x="0" y="0"/>
                </a:moveTo>
                <a:lnTo>
                  <a:pt x="3052961" y="0"/>
                </a:lnTo>
                <a:lnTo>
                  <a:pt x="3052961" y="3176032"/>
                </a:lnTo>
                <a:lnTo>
                  <a:pt x="0" y="31760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1555413" y="3652232"/>
            <a:ext cx="8538049" cy="4691453"/>
          </a:xfrm>
          <a:prstGeom prst="rect">
            <a:avLst/>
          </a:prstGeom>
        </p:spPr>
        <p:txBody>
          <a:bodyPr anchor="t" rtlCol="false" tIns="0" lIns="0" bIns="0" rIns="0">
            <a:spAutoFit/>
          </a:bodyPr>
          <a:lstStyle/>
          <a:p>
            <a:pPr algn="just" marL="0" indent="0" lvl="0">
              <a:lnSpc>
                <a:spcPts val="3390"/>
              </a:lnSpc>
              <a:spcBef>
                <a:spcPct val="0"/>
              </a:spcBef>
            </a:pPr>
            <a:r>
              <a:rPr lang="en-US" sz="2422" strike="noStrike" u="none">
                <a:solidFill>
                  <a:srgbClr val="000000"/>
                </a:solidFill>
                <a:latin typeface="Montserrat"/>
                <a:ea typeface="Montserrat"/>
                <a:cs typeface="Montserrat"/>
                <a:sym typeface="Montserrat"/>
              </a:rPr>
              <a:t>Dataset yang digunakan pada penelitian ini adalah hasil dari screening dengan bantuan dari code </a:t>
            </a:r>
            <a:r>
              <a:rPr lang="en-US" b="true" sz="2422" i="true" strike="noStrike" u="none">
                <a:solidFill>
                  <a:srgbClr val="000000"/>
                </a:solidFill>
                <a:latin typeface="Montserrat Bold Italics"/>
                <a:ea typeface="Montserrat Bold Italics"/>
                <a:cs typeface="Montserrat Bold Italics"/>
                <a:sym typeface="Montserrat Bold Italics"/>
              </a:rPr>
              <a:t>Python</a:t>
            </a:r>
            <a:r>
              <a:rPr lang="en-US" sz="2422" strike="noStrike" u="none">
                <a:solidFill>
                  <a:srgbClr val="000000"/>
                </a:solidFill>
                <a:latin typeface="Montserrat"/>
                <a:ea typeface="Montserrat"/>
                <a:cs typeface="Montserrat"/>
                <a:sym typeface="Montserrat"/>
              </a:rPr>
              <a:t> bioactivity AMPK dari </a:t>
            </a:r>
            <a:r>
              <a:rPr lang="en-US" b="true" sz="2422" strike="noStrike" u="sng">
                <a:solidFill>
                  <a:srgbClr val="1660D6"/>
                </a:solidFill>
                <a:latin typeface="Montserrat Bold"/>
                <a:ea typeface="Montserrat Bold"/>
                <a:cs typeface="Montserrat Bold"/>
                <a:sym typeface="Montserrat Bold"/>
                <a:hlinkClick r:id="rId17" tooltip="https://www.ebi.ac.uk/chembl/"/>
              </a:rPr>
              <a:t>Chembl</a:t>
            </a:r>
            <a:r>
              <a:rPr lang="en-US" sz="2422" strike="noStrike">
                <a:solidFill>
                  <a:srgbClr val="000000"/>
                </a:solidFill>
                <a:latin typeface="Montserrat"/>
                <a:ea typeface="Montserrat"/>
                <a:cs typeface="Montserrat"/>
                <a:sym typeface="Montserrat"/>
              </a:rPr>
              <a:t>, data</a:t>
            </a:r>
            <a:r>
              <a:rPr lang="en-US" sz="2422" strike="noStrike" u="none">
                <a:solidFill>
                  <a:srgbClr val="000000"/>
                </a:solidFill>
                <a:latin typeface="Montserrat"/>
                <a:ea typeface="Montserrat"/>
                <a:cs typeface="Montserrat"/>
                <a:sym typeface="Montserrat"/>
              </a:rPr>
              <a:t> mencakup beberapa fitur yaitu </a:t>
            </a:r>
            <a:r>
              <a:rPr lang="en-US" b="true" sz="2422" i="true" strike="noStrike" u="none">
                <a:solidFill>
                  <a:srgbClr val="000000"/>
                </a:solidFill>
                <a:latin typeface="Montserrat Bold Italics"/>
                <a:ea typeface="Montserrat Bold Italics"/>
                <a:cs typeface="Montserrat Bold Italics"/>
                <a:sym typeface="Montserrat Bold Italics"/>
              </a:rPr>
              <a:t>MW,LogP,NumHDonors, NumHAcceptors, pIC50</a:t>
            </a:r>
            <a:r>
              <a:rPr lang="en-US" sz="2422" strike="noStrike" u="none">
                <a:solidFill>
                  <a:srgbClr val="000000"/>
                </a:solidFill>
                <a:latin typeface="Montserrat"/>
                <a:ea typeface="Montserrat"/>
                <a:cs typeface="Montserrat"/>
                <a:sym typeface="Montserrat"/>
              </a:rPr>
              <a:t> dan Class Activity sebagai kolom target yang berisikan status aktivasi senyawa AMPK Active dan Inactive.Total dataset terdiri dari </a:t>
            </a:r>
            <a:r>
              <a:rPr lang="en-US" sz="2422" i="true" strike="noStrike" u="none">
                <a:solidFill>
                  <a:srgbClr val="000000"/>
                </a:solidFill>
                <a:latin typeface="Montserrat Italics"/>
                <a:ea typeface="Montserrat Italics"/>
                <a:cs typeface="Montserrat Italics"/>
                <a:sym typeface="Montserrat Italics"/>
              </a:rPr>
              <a:t>198</a:t>
            </a:r>
            <a:r>
              <a:rPr lang="en-US" sz="2422" strike="noStrike" u="none">
                <a:solidFill>
                  <a:srgbClr val="000000"/>
                </a:solidFill>
                <a:latin typeface="Montserrat"/>
                <a:ea typeface="Montserrat"/>
                <a:cs typeface="Montserrat"/>
                <a:sym typeface="Montserrat"/>
              </a:rPr>
              <a:t> baris senyawa dan beberapa fitur molekul serta mencakup deskriptor fisikokimia dan fingerprint molekul. </a:t>
            </a:r>
          </a:p>
          <a:p>
            <a:pPr algn="just" marL="0" indent="0" lvl="0">
              <a:lnSpc>
                <a:spcPts val="3390"/>
              </a:lnSpc>
              <a:spcBef>
                <a:spcPct val="0"/>
              </a:spcBef>
            </a:pPr>
          </a:p>
        </p:txBody>
      </p:sp>
      <p:sp>
        <p:nvSpPr>
          <p:cNvPr name="TextBox 23" id="23"/>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DAGaRzM0Z8c</dc:identifier>
  <dcterms:modified xsi:type="dcterms:W3CDTF">2011-08-01T06:04:30Z</dcterms:modified>
  <cp:revision>1</cp:revision>
  <dc:title>PPT_Kelompok02_RA_TubesBioinformatika</dc:title>
</cp:coreProperties>
</file>